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5" r:id="rId2"/>
    <p:sldId id="296" r:id="rId3"/>
    <p:sldId id="297" r:id="rId4"/>
    <p:sldId id="298" r:id="rId5"/>
    <p:sldId id="299" r:id="rId6"/>
    <p:sldId id="263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22" r:id="rId19"/>
    <p:sldId id="321" r:id="rId20"/>
    <p:sldId id="313" r:id="rId21"/>
    <p:sldId id="323" r:id="rId22"/>
    <p:sldId id="315" r:id="rId23"/>
    <p:sldId id="280" r:id="rId24"/>
    <p:sldId id="281" r:id="rId25"/>
    <p:sldId id="282" r:id="rId26"/>
    <p:sldId id="316" r:id="rId27"/>
    <p:sldId id="319" r:id="rId28"/>
    <p:sldId id="317" r:id="rId29"/>
    <p:sldId id="324" r:id="rId30"/>
    <p:sldId id="318" r:id="rId31"/>
  </p:sldIdLst>
  <p:sldSz cx="12192000" cy="6858000"/>
  <p:notesSz cx="6797675" cy="98742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6610" autoAdjust="0"/>
  </p:normalViewPr>
  <p:slideViewPr>
    <p:cSldViewPr>
      <p:cViewPr varScale="1">
        <p:scale>
          <a:sx n="57" d="100"/>
          <a:sy n="57" d="100"/>
        </p:scale>
        <p:origin x="123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EK 3: 4. VE 5. SINIF EĞİTİM SUNUMU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6C359-6BAF-4AEE-BF02-2F9C750D8C88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F1D8-92C0-455D-BDDC-BF949E4B76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3242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EK 3: 4. VE 5. SINIF EĞİTİM SUNUMU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E860F-5524-448E-A1B9-566F35508963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E533-1ADC-4969-943D-4BB4D96666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03314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E533-1ADC-4969-943D-4BB4D96666BF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44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6E5A27-A9D3-48DF-9331-1E20BB8257C5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18823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C957D-9C15-401C-864D-6855ECC7367E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1136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98C6A-BD59-43CE-A410-38218F0BFF3D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1120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36BFB-3A28-471F-AA87-6932F49E9EFB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60917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CEF75-22E5-4FFE-B4CA-B9EBDE32EE15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152223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483A1F-316B-4657-92BC-86E741F76D58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483074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3EF0BB-3ACB-473F-B775-E4A8A08408AC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49388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E533-1ADC-4969-943D-4BB4D96666BF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015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r-TR" sz="1200" dirty="0" smtClean="0"/>
              <a:t>Buraya yazısız olarak, sadece iki çocuk ve bilge fili görüyoruz</a:t>
            </a:r>
          </a:p>
          <a:p>
            <a:endParaRPr lang="tr-TR" sz="1200" dirty="0" smtClean="0"/>
          </a:p>
          <a:p>
            <a:pPr>
              <a:buFont typeface="Arial" pitchFamily="34" charset="0"/>
              <a:buChar char="•"/>
            </a:pPr>
            <a:r>
              <a:rPr lang="tr-TR" sz="1200" dirty="0" smtClean="0"/>
              <a:t>Çocuklar ellerini sevinçli olarak havaya kaldırmışlar (ellerinin temiz olmasından dolayı mutlular)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E533-1ADC-4969-943D-4BB4D96666BF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581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E533-1ADC-4969-943D-4BB4D96666BF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81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E37102-999D-43D2-A030-FD91F6C7A6AC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26388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E533-1ADC-4969-943D-4BB4D96666BF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064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4198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D06C0-A0AA-4CE0-A5F8-6980DCD38FE5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954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A4EEE2-02B4-40FC-8568-0E0DDD6E32F7}" type="slidenum">
              <a:rPr lang="tr-TR" sz="1200">
                <a:solidFill>
                  <a:srgbClr val="000000"/>
                </a:solidFill>
              </a:rPr>
              <a:pPr algn="r"/>
              <a:t>22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58519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E533-1ADC-4969-943D-4BB4D96666BF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EK 3: 4. VE 5. SINIF EĞİTİM SUNUMU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97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E533-1ADC-4969-943D-4BB4D96666BF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EK 3: 4. VE 5. SINIF EĞİTİM SUNUMU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690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E533-1ADC-4969-943D-4BB4D96666BF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EK 3: 4. VE 5. SINIF EĞİTİM SUNUMU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964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A4EEE2-02B4-40FC-8568-0E0DDD6E32F7}" type="slidenum">
              <a:rPr lang="tr-TR" sz="1200">
                <a:solidFill>
                  <a:srgbClr val="000000"/>
                </a:solidFill>
              </a:rPr>
              <a:pPr algn="r"/>
              <a:t>26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22819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A4EEE2-02B4-40FC-8568-0E0DDD6E32F7}" type="slidenum">
              <a:rPr lang="tr-TR" sz="1200">
                <a:solidFill>
                  <a:srgbClr val="000000"/>
                </a:solidFill>
              </a:rPr>
              <a:pPr algn="r"/>
              <a:t>27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156444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A4EEE2-02B4-40FC-8568-0E0DDD6E32F7}" type="slidenum">
              <a:rPr lang="tr-TR" sz="1200">
                <a:solidFill>
                  <a:srgbClr val="000000"/>
                </a:solidFill>
              </a:rPr>
              <a:pPr algn="r"/>
              <a:t>28</a:t>
            </a:fld>
            <a:endParaRPr lang="tr-TR" sz="12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9346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B1DFF6-0201-45A4-A24C-12DFE32E814E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0692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07E3E-550A-4358-8F95-1C06F77E29DA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2387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C861A-E864-4487-99C9-EE46A8864A83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73779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3A6E1-A56B-48E5-87B6-991F11201324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840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536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D3F22-CB6B-43BC-99F7-F3175582F3FF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EK 3: 4. VE 5. SINIF EĞİTİM SUNUMU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65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34026-CB9D-4A9B-BF68-40EA267E5079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6360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B32C67-D5DE-4938-9D19-D00F2DDBD015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77201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758A4-DE2F-4B8E-971E-BF3A36925A40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tr-TR" smtClean="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6075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zkank\Desktop\zemi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775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07CD-AAD9-4192-8FD0-F366E95FCFB5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4158-49AC-48CC-9E5E-A3D1E7E870F2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Picture 3" descr="C:\Users\ozkank\Desktop\ipek 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6309" y="5013176"/>
            <a:ext cx="2002353" cy="17728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zkank\Desktop\zemi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775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07CD-AAD9-4192-8FD0-F366E95FCFB5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4158-49AC-48CC-9E5E-A3D1E7E870F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07CD-AAD9-4192-8FD0-F366E95FCFB5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4158-49AC-48CC-9E5E-A3D1E7E870F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82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clients\2012\IPEK%20KAGIT\Projeler\IPE054%20-%20Ilkogretim%20Okullari%20Kisisel%20Hijyen%20Egitimi\2.d&#246;nem\Egitim%20Sunumlari\Filmim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zkank\Desktop\banlık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5157194"/>
            <a:ext cx="1512168" cy="1512167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847528" y="260649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600" b="1" dirty="0">
                <a:solidFill>
                  <a:srgbClr val="002060"/>
                </a:solidFill>
                <a:latin typeface="Omnes" pitchFamily="50" charset="-94"/>
              </a:rPr>
              <a:t>İlköğretim Okulları </a:t>
            </a:r>
          </a:p>
          <a:p>
            <a:r>
              <a:rPr lang="tr-TR" sz="4600" b="1" dirty="0">
                <a:solidFill>
                  <a:srgbClr val="002060"/>
                </a:solidFill>
                <a:latin typeface="Omnes" pitchFamily="50" charset="-94"/>
              </a:rPr>
              <a:t>Kişisel Hijyen Eğitim Projesi</a:t>
            </a:r>
          </a:p>
        </p:txBody>
      </p:sp>
      <p:pic>
        <p:nvPicPr>
          <p:cNvPr id="5122" name="Picture 2" descr="H:\clients\2012\IPEK KAGIT\Projeler\IPE055 - İçerik Revizesi 2012\2-3 sinif ve 4-5. sinif içerik çalışması\selpak karakter cizimleri\05.09.2012\kiz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2132856"/>
            <a:ext cx="4139952" cy="4139952"/>
          </a:xfrm>
          <a:prstGeom prst="rect">
            <a:avLst/>
          </a:prstGeom>
          <a:noFill/>
        </p:spPr>
      </p:pic>
      <p:pic>
        <p:nvPicPr>
          <p:cNvPr id="5123" name="Picture 3" descr="H:\clients\2012\IPEK KAGIT\Projeler\IPE055 - İçerik Revizesi 2012\2-3 sinif ve 4-5. sinif içerik çalışması\selpak karakter cizimleri\05.09.2012\er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5800" y="2132856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1703512" y="1340770"/>
            <a:ext cx="4392488" cy="2016223"/>
          </a:xfrm>
          <a:prstGeom prst="wedgeRoundRectCallout">
            <a:avLst>
              <a:gd name="adj1" fmla="val 2884"/>
              <a:gd name="adj2" fmla="val 66930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Mikroplar hastalıklara neden olur.</a:t>
            </a:r>
          </a:p>
          <a:p>
            <a:pPr algn="ctr">
              <a:defRPr/>
            </a:pPr>
            <a:endParaRPr lang="tr-TR" sz="2000" b="1" dirty="0">
              <a:solidFill>
                <a:srgbClr val="002060"/>
              </a:solidFill>
              <a:latin typeface="Omnes" pitchFamily="50" charset="-94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Tuvalette mikropların ellerimize bulaşmasını engellemek için ne ne yapmak gerekir?</a:t>
            </a:r>
          </a:p>
        </p:txBody>
      </p:sp>
      <p:sp>
        <p:nvSpPr>
          <p:cNvPr id="11" name="10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MİKROPLAR HASTA EDEBİLİR</a:t>
            </a:r>
          </a:p>
        </p:txBody>
      </p:sp>
      <p:pic>
        <p:nvPicPr>
          <p:cNvPr id="1026" name="Picture 2" descr="H:\clients\2012\IPEK KAGIT\Projeler\IPE055 - İçerik Revizesi 2012\2-3 sinif ve 4-5. sinif içerik çalışması\selpak karakter cizimleri\ek cizimler 07.09.2012\snm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48" y="1844824"/>
            <a:ext cx="6696744" cy="4608512"/>
          </a:xfrm>
          <a:prstGeom prst="rect">
            <a:avLst/>
          </a:prstGeom>
          <a:noFill/>
        </p:spPr>
      </p:pic>
      <p:pic>
        <p:nvPicPr>
          <p:cNvPr id="6" name="Picture 2" descr="H:\clients\2012\IPEK KAGIT\Projeler\IPE055 - İçerik Revizesi 2012\2-3 sinif ve 4-5. sinif içerik çalışması\selpak karakter cizimleri\05.09.2012\kiz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342900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240658" y="1340768"/>
            <a:ext cx="3351287" cy="2160240"/>
          </a:xfrm>
          <a:prstGeom prst="wedgeRoundRectCallout">
            <a:avLst>
              <a:gd name="adj1" fmla="val 4415"/>
              <a:gd name="adj2" fmla="val 66096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Tuvalette temizlenirken tuvalet kağıdı kullanmalıyız.</a:t>
            </a:r>
          </a:p>
          <a:p>
            <a:pPr algn="ctr">
              <a:defRPr/>
            </a:pPr>
            <a:endParaRPr lang="tr-TR" sz="2000" b="1" dirty="0">
              <a:solidFill>
                <a:srgbClr val="002060"/>
              </a:solidFill>
              <a:latin typeface="Omnes" pitchFamily="50" charset="-94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 kağıdı ellerimizi kirlenmekten korur.</a:t>
            </a:r>
          </a:p>
        </p:txBody>
      </p:sp>
      <p:pic>
        <p:nvPicPr>
          <p:cNvPr id="14350" name="Picture 14" descr="C:\Users\ozkank\Desktop\solo\yeni gorsel\tuvalet kagidi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6121" y="1196752"/>
            <a:ext cx="3157539" cy="310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TUVALETTE TEMİZLİK</a:t>
            </a:r>
          </a:p>
        </p:txBody>
      </p:sp>
      <p:pic>
        <p:nvPicPr>
          <p:cNvPr id="12" name="Picture 2" descr="H:\clients\2012\IPEK KAGIT\Projeler\IPE055 - İçerik Revizesi 2012\2-3 sinif ve 4-5. sinif içerik çalışması\selpak karakter cizimleri\ek cizimler 07.09.2012\snm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744" y="3048000"/>
            <a:ext cx="5238750" cy="3810000"/>
          </a:xfrm>
          <a:prstGeom prst="rect">
            <a:avLst/>
          </a:prstGeom>
          <a:noFill/>
        </p:spPr>
      </p:pic>
      <p:pic>
        <p:nvPicPr>
          <p:cNvPr id="13" name="Picture 12" descr="C:\Users\ozkank\Desktop\solo\yeni gorsel\carp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896" y="3933056"/>
            <a:ext cx="2214562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:\clients\2012\IPEK KAGIT\Projeler\IPE055 - İçerik Revizesi 2012\2-3 sinif ve 4-5. sinif içerik çalışması\selpak karakter cizimleri\05.09.2012\er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1008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4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1738282" y="1412776"/>
            <a:ext cx="3357586" cy="2088232"/>
          </a:xfrm>
          <a:prstGeom prst="wedgeRoundRectCallout">
            <a:avLst>
              <a:gd name="adj1" fmla="val 10587"/>
              <a:gd name="adj2" fmla="val 64497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Tuvalette temizlenmek için, elimize yeterli miktarda tuvalet kağıdı alırız.</a:t>
            </a:r>
          </a:p>
          <a:p>
            <a:pPr algn="ctr">
              <a:spcAft>
                <a:spcPts val="600"/>
              </a:spcAft>
              <a:defRPr/>
            </a:pPr>
            <a:r>
              <a:rPr lang="tr-TR" sz="2000" b="1" dirty="0" err="1">
                <a:solidFill>
                  <a:srgbClr val="002060"/>
                </a:solidFill>
                <a:latin typeface="Omnes" pitchFamily="50" charset="-94"/>
              </a:rPr>
              <a:t>Popomuzu</a:t>
            </a: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 önden arkaya doğru sileriz.</a:t>
            </a:r>
          </a:p>
        </p:txBody>
      </p:sp>
      <p:pic>
        <p:nvPicPr>
          <p:cNvPr id="18438" name="Picture 6" descr="C:\Users\ozkank\Desktop\İÇERİK REVİZYONU\tk eline s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550" y="4077072"/>
            <a:ext cx="24574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9" name="Picture 7" descr="C:\Users\ozkank\Desktop\İÇERİK REVİZYONU\tk koparan 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2" y="1196753"/>
            <a:ext cx="2443162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TUVALET KAĞIDINI NASIL KULLANMALIYIZ?</a:t>
            </a:r>
          </a:p>
        </p:txBody>
      </p:sp>
      <p:pic>
        <p:nvPicPr>
          <p:cNvPr id="10242" name="Picture 2" descr="H:\clients\2012\IPEK KAGIT\Projeler\IPE055 - İçerik Revizesi 2012\2-3 sinif ve 4-5. sinif içerik çalışması\selpak karakter cizimleri\06.09.2012\snm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572" y="2276872"/>
            <a:ext cx="4572732" cy="4032448"/>
          </a:xfrm>
          <a:prstGeom prst="rect">
            <a:avLst/>
          </a:prstGeom>
          <a:noFill/>
        </p:spPr>
      </p:pic>
      <p:pic>
        <p:nvPicPr>
          <p:cNvPr id="8" name="Picture 2" descr="H:\clients\2012\IPEK KAGIT\Projeler\IPE055 - İçerik Revizesi 2012\2-3 sinif ve 4-5. sinif içerik çalışması\selpak karakter cizimleri\05.09.2012\kiz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10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1809750" y="714356"/>
            <a:ext cx="3286118" cy="2714644"/>
          </a:xfrm>
          <a:prstGeom prst="wedgeRoundRectCallout">
            <a:avLst>
              <a:gd name="adj1" fmla="val 9495"/>
              <a:gd name="adj2" fmla="val 65627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 kağıdını klozete veya kapaklı bir çöp kutusuna atarız. Sonra sifonu çekeriz.</a:t>
            </a:r>
          </a:p>
          <a:p>
            <a:pPr algn="ctr">
              <a:defRPr/>
            </a:pPr>
            <a:endParaRPr lang="tr-TR" sz="2000" b="1" dirty="0">
              <a:solidFill>
                <a:srgbClr val="002060"/>
              </a:solidFill>
              <a:latin typeface="Omnes" pitchFamily="50" charset="-94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Tuvaletten çıktıktan sonra ne yapmalıyız?</a:t>
            </a:r>
          </a:p>
        </p:txBody>
      </p:sp>
      <p:pic>
        <p:nvPicPr>
          <p:cNvPr id="11266" name="Picture 2" descr="H:\clients\2012\IPEK KAGIT\Projeler\IPE055 - İçerik Revizesi 2012\2-3 sinif ve 4-5. sinif içerik çalışması\selpak karakter cizimleri\06.09.2012\snm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5" y="1196752"/>
            <a:ext cx="6633737" cy="4824536"/>
          </a:xfrm>
          <a:prstGeom prst="rect">
            <a:avLst/>
          </a:prstGeom>
          <a:noFill/>
        </p:spPr>
      </p:pic>
      <p:pic>
        <p:nvPicPr>
          <p:cNvPr id="5" name="Picture 2" descr="H:\clients\2012\IPEK KAGIT\Projeler\IPE055 - İçerik Revizesi 2012\2-3 sinif ve 4-5. sinif içerik çalışması\selpak karakter cizimleri\05.09.2012\kiz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008" y="3573016"/>
            <a:ext cx="3059832" cy="30598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809721" y="1643052"/>
            <a:ext cx="3532183" cy="1500197"/>
          </a:xfrm>
          <a:prstGeom prst="wedgeRoundRectCallout">
            <a:avLst>
              <a:gd name="adj1" fmla="val -17702"/>
              <a:gd name="adj2" fmla="val 85803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Her kirlendiğinde, ellerimizi su ve sabunla yıkamamız gerekir.</a:t>
            </a:r>
          </a:p>
        </p:txBody>
      </p:sp>
      <p:pic>
        <p:nvPicPr>
          <p:cNvPr id="21519" name="Picture 15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24000" y="6553200"/>
            <a:ext cx="304800" cy="304800"/>
          </a:xfrm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ELLERİMİZİ YIKAMALIYIZ</a:t>
            </a:r>
          </a:p>
        </p:txBody>
      </p:sp>
      <p:pic>
        <p:nvPicPr>
          <p:cNvPr id="12290" name="Picture 2" descr="H:\clients\2012\IPEK KAGIT\Projeler\IPE055 - İçerik Revizesi 2012\2-3 sinif ve 4-5. sinif içerik çalışması\selpak karakter cizimleri\06.09.2012\snm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801" y="1412777"/>
            <a:ext cx="7056784" cy="5132207"/>
          </a:xfrm>
          <a:prstGeom prst="rect">
            <a:avLst/>
          </a:prstGeom>
          <a:noFill/>
        </p:spPr>
      </p:pic>
      <p:pic>
        <p:nvPicPr>
          <p:cNvPr id="7" name="Picture 2" descr="H:\clients\2012\IPEK KAGIT\Projeler\IPE055 - İçerik Revizesi 2012\2-3 sinif ve 4-5. sinif içerik çalışması\selpak karakter cizimleri\05.09.2012\kiz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6008" y="3573016"/>
            <a:ext cx="3059832" cy="30598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2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bilen\AppData\Local\Temp\Rar$DR44.1230\Resim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212" y="3962401"/>
            <a:ext cx="28321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ozkank\Desktop\İÇERİK REVİZYONU\eli isla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646" y="1928813"/>
            <a:ext cx="2214562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C:\Users\ozkank\Desktop\İÇERİK REVİZYONU\kopur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9470" y="3786188"/>
            <a:ext cx="2214562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C:\Users\ozkank\Desktop\İÇERİK REVİZYONU\kurulaa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3926" y="3500438"/>
            <a:ext cx="2214563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C:\Users\ozkank\Desktop\İÇERİK REVİZYONU\suyu a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3406" y="1500188"/>
            <a:ext cx="2214562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7" descr="C:\Users\ozkank\Desktop\İÇERİK REVİZYONU\zabunl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1878" y="1214438"/>
            <a:ext cx="2214563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1809720" y="274638"/>
            <a:ext cx="85725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ELLERİMİZİ NASIL YIKAMALIYIZ?</a:t>
            </a:r>
          </a:p>
        </p:txBody>
      </p:sp>
      <p:pic>
        <p:nvPicPr>
          <p:cNvPr id="10" name="Picture 2" descr="H:\clients\2012\IPEK KAGIT\Projeler\IPE055 - İçerik Revizesi 2012\2-3 sinif ve 4-5. sinif içerik çalışması\selpak karakter cizimleri\05.09.2012\er0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9496" y="357301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1666844" y="274638"/>
            <a:ext cx="885831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38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Ellerimizi yıkadıktan sonra temiz bir havlu veya kağıt havlu ile kurularız.</a:t>
            </a:r>
          </a:p>
        </p:txBody>
      </p:sp>
      <p:pic>
        <p:nvPicPr>
          <p:cNvPr id="14338" name="Picture 2" descr="H:\clients\2012\IPEK KAGIT\Projeler\IPE055 - İçerik Revizesi 2012\2-3 sinif ve 4-5. sinif içerik çalışması\selpak karakter cizimleri\06.09.2012\snm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1484784"/>
            <a:ext cx="799288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>
          <a:xfrm>
            <a:off x="1981200" y="18891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tr-TR" sz="36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Ellerimizin temizliğini korumak için</a:t>
            </a:r>
            <a:br>
              <a:rPr lang="tr-TR" sz="36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</a:br>
            <a:r>
              <a:rPr lang="tr-TR" sz="36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başka neler yapabiliriz?</a:t>
            </a:r>
          </a:p>
        </p:txBody>
      </p:sp>
      <p:pic>
        <p:nvPicPr>
          <p:cNvPr id="3074" name="Picture 2" descr="H:\clients\2012\IPEK KAGIT\Projeler\IPE055 - İçerik Revizesi 2012\2-3 sinif ve 4-5. sinif içerik çalışması\selpak karakter cizimleri\ek cizimler 07.09.2012\snm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5" y="1340768"/>
            <a:ext cx="3951607" cy="2873896"/>
          </a:xfrm>
          <a:prstGeom prst="rect">
            <a:avLst/>
          </a:prstGeom>
          <a:noFill/>
        </p:spPr>
      </p:pic>
      <p:pic>
        <p:nvPicPr>
          <p:cNvPr id="3075" name="Picture 3" descr="H:\clients\2012\IPEK KAGIT\Projeler\IPE055 - İçerik Revizesi 2012\2-3 sinif ve 4-5. sinif içerik çalışması\selpak karakter cizimleri\ek cizimler 07.09.2012\snm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785" y="3212976"/>
            <a:ext cx="3159519" cy="2297832"/>
          </a:xfrm>
          <a:prstGeom prst="rect">
            <a:avLst/>
          </a:prstGeom>
          <a:noFill/>
        </p:spPr>
      </p:pic>
      <p:pic>
        <p:nvPicPr>
          <p:cNvPr id="3076" name="Picture 4" descr="H:\clients\2012\IPEK KAGIT\Projeler\IPE055 - İçerik Revizesi 2012\2-3 sinif ve 4-5. sinif içerik çalışması\selpak karakter cizimleri\ek cizimler 07.09.2012\snm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592" y="1340768"/>
            <a:ext cx="3672408" cy="2670842"/>
          </a:xfrm>
          <a:prstGeom prst="rect">
            <a:avLst/>
          </a:prstGeom>
          <a:noFill/>
        </p:spPr>
      </p:pic>
      <p:sp>
        <p:nvSpPr>
          <p:cNvPr id="14" name="13 Yuvarlatılmış Dikdörtgen"/>
          <p:cNvSpPr/>
          <p:nvPr/>
        </p:nvSpPr>
        <p:spPr>
          <a:xfrm>
            <a:off x="1631504" y="4149080"/>
            <a:ext cx="2376264" cy="1152128"/>
          </a:xfrm>
          <a:prstGeom prst="roundRect">
            <a:avLst/>
          </a:prstGeom>
          <a:solidFill>
            <a:srgbClr val="66CCFF">
              <a:alpha val="50196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Hapşırırken</a:t>
            </a:r>
          </a:p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kağıt mendil </a:t>
            </a:r>
          </a:p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kullanmalıyız. </a:t>
            </a:r>
          </a:p>
        </p:txBody>
      </p:sp>
      <p:sp>
        <p:nvSpPr>
          <p:cNvPr id="16" name="15 Yuvarlatılmış Dikdörtgen"/>
          <p:cNvSpPr/>
          <p:nvPr/>
        </p:nvSpPr>
        <p:spPr>
          <a:xfrm>
            <a:off x="2999656" y="5733256"/>
            <a:ext cx="5688632" cy="864096"/>
          </a:xfrm>
          <a:prstGeom prst="roundRect">
            <a:avLst/>
          </a:prstGeom>
          <a:solidFill>
            <a:srgbClr val="66CCFF">
              <a:alpha val="50196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Kirli şeylere dokunmamalı, zorunlu isek</a:t>
            </a:r>
          </a:p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kağıt mendil veya kağıt peçete ile tutmalıyız.</a:t>
            </a:r>
          </a:p>
        </p:txBody>
      </p:sp>
      <p:sp>
        <p:nvSpPr>
          <p:cNvPr id="17" name="16 Yuvarlatılmış Dikdörtgen"/>
          <p:cNvSpPr/>
          <p:nvPr/>
        </p:nvSpPr>
        <p:spPr>
          <a:xfrm>
            <a:off x="7608168" y="4077072"/>
            <a:ext cx="2592288" cy="1296144"/>
          </a:xfrm>
          <a:prstGeom prst="roundRect">
            <a:avLst/>
          </a:prstGeom>
          <a:solidFill>
            <a:srgbClr val="66CCFF">
              <a:alpha val="50196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Yemekte temiz bir peçete </a:t>
            </a:r>
          </a:p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veya kağıt peçete </a:t>
            </a:r>
          </a:p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kullanmalıyız.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clients\2012\IPEK KAGIT\Projeler\IPE055 - İçerik Revizesi 2012\2-3 sinif ve 4-5. sinif içerik çalışması\selpak karakter cizimleri\06.09.2012\er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3" y="2132856"/>
            <a:ext cx="3744418" cy="3744417"/>
          </a:xfrm>
          <a:prstGeom prst="rect">
            <a:avLst/>
          </a:prstGeom>
          <a:noFill/>
        </p:spPr>
      </p:pic>
      <p:pic>
        <p:nvPicPr>
          <p:cNvPr id="7" name="Picture 3" descr="H:\clients\2012\IPEK KAGIT\Projeler\IPE055 - İçerik Revizesi 2012\2-3 sinif ve 4-5. sinif içerik çalışması\selpak karakter cizimleri\06.09.2012\kiz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43872" y="1916833"/>
            <a:ext cx="404397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H:\clients\2012\IPEK KAGIT\Projeler\IPE055 - İçerik Revizesi 2012\2-3 sinif ve 4-5. sinif içerik çalışması\selpak karakter cizimleri\ek cizimler 2 10.09.2012\snm34.png"/>
          <p:cNvPicPr>
            <a:picLocks noChangeAspect="1" noChangeArrowheads="1"/>
          </p:cNvPicPr>
          <p:nvPr/>
        </p:nvPicPr>
        <p:blipFill>
          <a:blip r:embed="rId3" cstate="print"/>
          <a:srcRect l="12945" r="17152"/>
          <a:stretch>
            <a:fillRect/>
          </a:stretch>
        </p:blipFill>
        <p:spPr bwMode="auto">
          <a:xfrm>
            <a:off x="6528048" y="1397232"/>
            <a:ext cx="3960000" cy="4120000"/>
          </a:xfrm>
          <a:prstGeom prst="rect">
            <a:avLst/>
          </a:prstGeom>
          <a:noFill/>
        </p:spPr>
      </p:pic>
      <p:sp>
        <p:nvSpPr>
          <p:cNvPr id="20" name="12 Başlık"/>
          <p:cNvSpPr>
            <a:spLocks noGrp="1"/>
          </p:cNvSpPr>
          <p:nvPr>
            <p:ph type="title"/>
          </p:nvPr>
        </p:nvSpPr>
        <p:spPr>
          <a:xfrm>
            <a:off x="1738282" y="274638"/>
            <a:ext cx="8715436" cy="10826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40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TUVALETİ NASIL KULLANMALIYIZ?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730384" y="1501793"/>
            <a:ext cx="4824000" cy="7200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Tuvaletin üst kapağını açıp, oturma yerine oturarak kakamızı yapmalıyız.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730384" y="2377425"/>
            <a:ext cx="4824000" cy="7200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Ayakta çiş yapacaklarsa, erkeklerin iç kapağı da kaldırmaları gerekir.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730384" y="3253057"/>
            <a:ext cx="4824000" cy="7200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Sonra kapağı kapatıp, sifonu çekmeliyiz.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730384" y="4128690"/>
            <a:ext cx="4824000" cy="1015663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Hela taşı varsa, kakamızı tuvaletin deliğine yapmak için ayaklarımızı doğru yerlere basmalıyız.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730384" y="5364320"/>
            <a:ext cx="4824000" cy="720000"/>
          </a:xfrm>
          <a:prstGeom prst="rect">
            <a:avLst/>
          </a:prstGeom>
          <a:solidFill>
            <a:srgbClr val="66CCFF">
              <a:alpha val="50195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 err="1">
                <a:solidFill>
                  <a:srgbClr val="002060"/>
                </a:solidFill>
                <a:latin typeface="Omnes" pitchFamily="50" charset="-94"/>
              </a:rPr>
              <a:t>Pisuvarı</a:t>
            </a: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 kullanarak çişimizi yaptıktan sonra YİNE SİFONA BASMALIYIZ.</a:t>
            </a:r>
          </a:p>
        </p:txBody>
      </p:sp>
      <p:pic>
        <p:nvPicPr>
          <p:cNvPr id="38" name="Picture 8" descr="H:\clients\2012\IPEK KAGIT\Projeler\IPE055 - İçerik Revizesi 2012\2-3 sinif ve 4-5. sinif içerik çalışması\selpak karakter cizimleri\ek cizimler 2 10.09.2012\snm28.png"/>
          <p:cNvPicPr>
            <a:picLocks noChangeAspect="1" noChangeArrowheads="1"/>
          </p:cNvPicPr>
          <p:nvPr/>
        </p:nvPicPr>
        <p:blipFill>
          <a:blip r:embed="rId4" cstate="print"/>
          <a:srcRect l="16720" r="11257"/>
          <a:stretch>
            <a:fillRect/>
          </a:stretch>
        </p:blipFill>
        <p:spPr bwMode="auto">
          <a:xfrm>
            <a:off x="6528048" y="1484785"/>
            <a:ext cx="3960000" cy="3998691"/>
          </a:xfrm>
          <a:prstGeom prst="rect">
            <a:avLst/>
          </a:prstGeom>
          <a:noFill/>
        </p:spPr>
      </p:pic>
      <p:pic>
        <p:nvPicPr>
          <p:cNvPr id="39" name="Picture 7" descr="H:\clients\2012\IPEK KAGIT\Projeler\IPE055 - İçerik Revizesi 2012\2-3 sinif ve 4-5. sinif içerik çalışması\selpak karakter cizimleri\ek cizimler 2 10.09.2012\snm33.png"/>
          <p:cNvPicPr>
            <a:picLocks noChangeAspect="1" noChangeArrowheads="1"/>
          </p:cNvPicPr>
          <p:nvPr/>
        </p:nvPicPr>
        <p:blipFill>
          <a:blip r:embed="rId5" cstate="print"/>
          <a:srcRect l="14277" r="16770" b="2640"/>
          <a:stretch>
            <a:fillRect/>
          </a:stretch>
        </p:blipFill>
        <p:spPr bwMode="auto">
          <a:xfrm>
            <a:off x="6528488" y="1412776"/>
            <a:ext cx="3960000" cy="4066510"/>
          </a:xfrm>
          <a:prstGeom prst="rect">
            <a:avLst/>
          </a:prstGeom>
          <a:noFill/>
        </p:spPr>
      </p:pic>
      <p:pic>
        <p:nvPicPr>
          <p:cNvPr id="40" name="Picture 6" descr="H:\clients\2012\IPEK KAGIT\Projeler\IPE055 - İçerik Revizesi 2012\2-3 sinif ve 4-5. sinif içerik çalışması\selpak karakter cizimleri\ek cizimler 2 10.09.2012\snm32.png"/>
          <p:cNvPicPr>
            <a:picLocks noChangeAspect="1" noChangeArrowheads="1"/>
          </p:cNvPicPr>
          <p:nvPr/>
        </p:nvPicPr>
        <p:blipFill>
          <a:blip r:embed="rId6" cstate="print"/>
          <a:srcRect l="18742" r="13636" b="4687"/>
          <a:stretch>
            <a:fillRect/>
          </a:stretch>
        </p:blipFill>
        <p:spPr bwMode="auto">
          <a:xfrm>
            <a:off x="6456040" y="1412776"/>
            <a:ext cx="3960000" cy="4059352"/>
          </a:xfrm>
          <a:prstGeom prst="rect">
            <a:avLst/>
          </a:prstGeom>
          <a:noFill/>
        </p:spPr>
      </p:pic>
      <p:pic>
        <p:nvPicPr>
          <p:cNvPr id="41" name="Picture 5" descr="H:\clients\2012\IPEK KAGIT\Projeler\IPE055 - İçerik Revizesi 2012\2-3 sinif ve 4-5. sinif içerik çalışması\selpak karakter cizimleri\ek cizimler 2 10.09.2012\snm35.png"/>
          <p:cNvPicPr>
            <a:picLocks noChangeAspect="1" noChangeArrowheads="1"/>
          </p:cNvPicPr>
          <p:nvPr/>
        </p:nvPicPr>
        <p:blipFill>
          <a:blip r:embed="rId7" cstate="print"/>
          <a:srcRect l="15814" r="15190"/>
          <a:stretch>
            <a:fillRect/>
          </a:stretch>
        </p:blipFill>
        <p:spPr bwMode="auto">
          <a:xfrm>
            <a:off x="6528488" y="1196753"/>
            <a:ext cx="3960000" cy="4560633"/>
          </a:xfrm>
          <a:prstGeom prst="rect">
            <a:avLst/>
          </a:prstGeom>
          <a:noFill/>
        </p:spPr>
      </p:pic>
      <p:pic>
        <p:nvPicPr>
          <p:cNvPr id="42" name="Picture 2" descr="H:\clients\2012\IPEK KAGIT\Projeler\IPE055 - İçerik Revizesi 2012\2-3 sinif ve 4-5. sinif içerik çalışması\selpak karakter cizimleri\06.09.2012\snm12.png"/>
          <p:cNvPicPr>
            <a:picLocks noChangeAspect="1" noChangeArrowheads="1"/>
          </p:cNvPicPr>
          <p:nvPr/>
        </p:nvPicPr>
        <p:blipFill>
          <a:blip r:embed="rId8" cstate="print"/>
          <a:srcRect l="2550" t="3571" r="17119"/>
          <a:stretch>
            <a:fillRect/>
          </a:stretch>
        </p:blipFill>
        <p:spPr bwMode="auto">
          <a:xfrm>
            <a:off x="5879976" y="1412776"/>
            <a:ext cx="4680000" cy="4011430"/>
          </a:xfrm>
          <a:prstGeom prst="rect">
            <a:avLst/>
          </a:prstGeom>
          <a:noFill/>
        </p:spPr>
      </p:pic>
      <p:pic>
        <p:nvPicPr>
          <p:cNvPr id="43" name="Picture 3" descr="H:\clients\2012\IPEK KAGIT\Projeler\IPE055 - İçerik Revizesi 2012\2-3 sinif ve 4-5. sinif içerik çalışması\selpak karakter cizimleri\ek cizimler 2 10.09.2012\snm30.png"/>
          <p:cNvPicPr>
            <a:picLocks noChangeAspect="1" noChangeArrowheads="1"/>
          </p:cNvPicPr>
          <p:nvPr/>
        </p:nvPicPr>
        <p:blipFill>
          <a:blip r:embed="rId9" cstate="print"/>
          <a:srcRect l="12371" r="13405"/>
          <a:stretch>
            <a:fillRect/>
          </a:stretch>
        </p:blipFill>
        <p:spPr bwMode="auto">
          <a:xfrm>
            <a:off x="6240016" y="1340768"/>
            <a:ext cx="4320480" cy="4480498"/>
          </a:xfrm>
          <a:prstGeom prst="rect">
            <a:avLst/>
          </a:prstGeom>
          <a:noFill/>
        </p:spPr>
      </p:pic>
      <p:pic>
        <p:nvPicPr>
          <p:cNvPr id="44" name="Picture 4" descr="H:\clients\2012\IPEK KAGIT\Projeler\IPE055 - İçerik Revizesi 2012\2-3 sinif ve 4-5. sinif içerik çalışması\selpak karakter cizimleri\ek cizimler 2 10.09.2012\snm31.png"/>
          <p:cNvPicPr>
            <a:picLocks noChangeAspect="1" noChangeArrowheads="1"/>
          </p:cNvPicPr>
          <p:nvPr/>
        </p:nvPicPr>
        <p:blipFill>
          <a:blip r:embed="rId10" cstate="print"/>
          <a:srcRect l="11693" r="14082"/>
          <a:stretch>
            <a:fillRect/>
          </a:stretch>
        </p:blipFill>
        <p:spPr bwMode="auto">
          <a:xfrm>
            <a:off x="6168488" y="1484784"/>
            <a:ext cx="4320000" cy="4400000"/>
          </a:xfrm>
          <a:prstGeom prst="rect">
            <a:avLst/>
          </a:prstGeom>
          <a:noFill/>
        </p:spPr>
      </p:pic>
      <p:pic>
        <p:nvPicPr>
          <p:cNvPr id="45" name="Picture 2" descr="H:\clients\2012\IPEK KAGIT\Projeler\IPE055 - İçerik Revizesi 2012\2-3 sinif ve 4-5. sinif içerik çalışması\selpak karakter cizimleri\ek cizimler 2 10.09.2012\snm29.png"/>
          <p:cNvPicPr>
            <a:picLocks noChangeAspect="1" noChangeArrowheads="1"/>
          </p:cNvPicPr>
          <p:nvPr/>
        </p:nvPicPr>
        <p:blipFill>
          <a:blip r:embed="rId11" cstate="print"/>
          <a:srcRect l="15476" t="1613" r="14286"/>
          <a:stretch>
            <a:fillRect/>
          </a:stretch>
        </p:blipFill>
        <p:spPr bwMode="auto">
          <a:xfrm>
            <a:off x="6384032" y="1308900"/>
            <a:ext cx="4140000" cy="4280340"/>
          </a:xfrm>
          <a:prstGeom prst="rect">
            <a:avLst/>
          </a:prstGeom>
          <a:noFill/>
        </p:spPr>
      </p:pic>
      <p:pic>
        <p:nvPicPr>
          <p:cNvPr id="46" name="Picture 2" descr="H:\clients\2012\IPEK KAGIT\Projeler\IPE055 - İçerik Revizesi 2012\2-3 sinif ve 4-5. sinif içerik çalışması\selpak karakter cizimleri\06.09.2012\snm14.png"/>
          <p:cNvPicPr>
            <a:picLocks noChangeAspect="1" noChangeArrowheads="1"/>
          </p:cNvPicPr>
          <p:nvPr/>
        </p:nvPicPr>
        <p:blipFill>
          <a:blip r:embed="rId12" cstate="print"/>
          <a:srcRect l="6009" r="17991"/>
          <a:stretch>
            <a:fillRect/>
          </a:stretch>
        </p:blipFill>
        <p:spPr bwMode="auto">
          <a:xfrm>
            <a:off x="6096000" y="1052737"/>
            <a:ext cx="4320000" cy="45315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3431704" y="1268760"/>
            <a:ext cx="5040560" cy="4104456"/>
          </a:xfrm>
          <a:prstGeom prst="flowChartAlternateProcess">
            <a:avLst/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tr-TR" sz="3600" b="1" dirty="0">
                <a:solidFill>
                  <a:srgbClr val="002060"/>
                </a:solidFill>
                <a:latin typeface="Omnes" pitchFamily="50" charset="-94"/>
              </a:rPr>
              <a:t>Beden ve çevre sağlığımızı korumak, hastalanmamak için gerekli bazı bilgileri kazanmaktır.</a:t>
            </a:r>
          </a:p>
        </p:txBody>
      </p:sp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AMACIMIZ</a:t>
            </a:r>
          </a:p>
        </p:txBody>
      </p:sp>
      <p:pic>
        <p:nvPicPr>
          <p:cNvPr id="5" name="Picture 3" descr="H:\clients\2012\IPEK KAGIT\Projeler\IPE055 - İçerik Revizesi 2012\2-3 sinif ve 4-5. sinif içerik çalışması\selpak karakter cizimleri\05.09.2012\er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2852936"/>
            <a:ext cx="3389362" cy="3389362"/>
          </a:xfrm>
          <a:prstGeom prst="rect">
            <a:avLst/>
          </a:prstGeom>
          <a:noFill/>
        </p:spPr>
      </p:pic>
      <p:pic>
        <p:nvPicPr>
          <p:cNvPr id="6" name="Picture 4" descr="H:\clients\2012\IPEK KAGIT\Projeler\IPE055 - İçerik Revizesi 2012\2-3 sinif ve 4-5. sinif içerik çalışması\selpak karakter cizimleri\05.09.2012\kiz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48128" y="2636912"/>
            <a:ext cx="3600400" cy="36079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15"/>
          <p:cNvSpPr>
            <a:spLocks noChangeArrowheads="1"/>
          </p:cNvSpPr>
          <p:nvPr/>
        </p:nvSpPr>
        <p:spPr bwMode="auto">
          <a:xfrm>
            <a:off x="2953868" y="2571744"/>
            <a:ext cx="3286148" cy="1428760"/>
          </a:xfrm>
          <a:custGeom>
            <a:avLst/>
            <a:gdLst>
              <a:gd name="connsiteX0" fmla="*/ 0 w 2979269"/>
              <a:gd name="connsiteY0" fmla="*/ 190505 h 1143008"/>
              <a:gd name="connsiteX1" fmla="*/ 55798 w 2979269"/>
              <a:gd name="connsiteY1" fmla="*/ 55798 h 1143008"/>
              <a:gd name="connsiteX2" fmla="*/ 190506 w 2979269"/>
              <a:gd name="connsiteY2" fmla="*/ 1 h 1143008"/>
              <a:gd name="connsiteX3" fmla="*/ 496545 w 2979269"/>
              <a:gd name="connsiteY3" fmla="*/ 0 h 1143008"/>
              <a:gd name="connsiteX4" fmla="*/ 496545 w 2979269"/>
              <a:gd name="connsiteY4" fmla="*/ 0 h 1143008"/>
              <a:gd name="connsiteX5" fmla="*/ 1241362 w 2979269"/>
              <a:gd name="connsiteY5" fmla="*/ 0 h 1143008"/>
              <a:gd name="connsiteX6" fmla="*/ 2788764 w 2979269"/>
              <a:gd name="connsiteY6" fmla="*/ 0 h 1143008"/>
              <a:gd name="connsiteX7" fmla="*/ 2923471 w 2979269"/>
              <a:gd name="connsiteY7" fmla="*/ 55798 h 1143008"/>
              <a:gd name="connsiteX8" fmla="*/ 2979268 w 2979269"/>
              <a:gd name="connsiteY8" fmla="*/ 190506 h 1143008"/>
              <a:gd name="connsiteX9" fmla="*/ 2979269 w 2979269"/>
              <a:gd name="connsiteY9" fmla="*/ 666755 h 1143008"/>
              <a:gd name="connsiteX10" fmla="*/ 2979269 w 2979269"/>
              <a:gd name="connsiteY10" fmla="*/ 666755 h 1143008"/>
              <a:gd name="connsiteX11" fmla="*/ 2979269 w 2979269"/>
              <a:gd name="connsiteY11" fmla="*/ 952507 h 1143008"/>
              <a:gd name="connsiteX12" fmla="*/ 2979269 w 2979269"/>
              <a:gd name="connsiteY12" fmla="*/ 952503 h 1143008"/>
              <a:gd name="connsiteX13" fmla="*/ 2923471 w 2979269"/>
              <a:gd name="connsiteY13" fmla="*/ 1087210 h 1143008"/>
              <a:gd name="connsiteX14" fmla="*/ 2788764 w 2979269"/>
              <a:gd name="connsiteY14" fmla="*/ 1143008 h 1143008"/>
              <a:gd name="connsiteX15" fmla="*/ 1241362 w 2979269"/>
              <a:gd name="connsiteY15" fmla="*/ 1143008 h 1143008"/>
              <a:gd name="connsiteX16" fmla="*/ 496545 w 2979269"/>
              <a:gd name="connsiteY16" fmla="*/ 1143008 h 1143008"/>
              <a:gd name="connsiteX17" fmla="*/ 496545 w 2979269"/>
              <a:gd name="connsiteY17" fmla="*/ 1143008 h 1143008"/>
              <a:gd name="connsiteX18" fmla="*/ 190505 w 2979269"/>
              <a:gd name="connsiteY18" fmla="*/ 1143008 h 1143008"/>
              <a:gd name="connsiteX19" fmla="*/ 55798 w 2979269"/>
              <a:gd name="connsiteY19" fmla="*/ 1087210 h 1143008"/>
              <a:gd name="connsiteX20" fmla="*/ 0 w 2979269"/>
              <a:gd name="connsiteY20" fmla="*/ 952503 h 1143008"/>
              <a:gd name="connsiteX21" fmla="*/ 0 w 2979269"/>
              <a:gd name="connsiteY21" fmla="*/ 952507 h 1143008"/>
              <a:gd name="connsiteX22" fmla="*/ -415191 w 2979269"/>
              <a:gd name="connsiteY22" fmla="*/ 1138390 h 1143008"/>
              <a:gd name="connsiteX23" fmla="*/ 0 w 2979269"/>
              <a:gd name="connsiteY23" fmla="*/ 666755 h 1143008"/>
              <a:gd name="connsiteX24" fmla="*/ 0 w 2979269"/>
              <a:gd name="connsiteY24" fmla="*/ 190505 h 1143008"/>
              <a:gd name="connsiteX0" fmla="*/ 415191 w 3394460"/>
              <a:gd name="connsiteY0" fmla="*/ 190505 h 1143008"/>
              <a:gd name="connsiteX1" fmla="*/ 470989 w 3394460"/>
              <a:gd name="connsiteY1" fmla="*/ 55798 h 1143008"/>
              <a:gd name="connsiteX2" fmla="*/ 605697 w 3394460"/>
              <a:gd name="connsiteY2" fmla="*/ 1 h 1143008"/>
              <a:gd name="connsiteX3" fmla="*/ 911736 w 3394460"/>
              <a:gd name="connsiteY3" fmla="*/ 0 h 1143008"/>
              <a:gd name="connsiteX4" fmla="*/ 911736 w 3394460"/>
              <a:gd name="connsiteY4" fmla="*/ 0 h 1143008"/>
              <a:gd name="connsiteX5" fmla="*/ 1656553 w 3394460"/>
              <a:gd name="connsiteY5" fmla="*/ 0 h 1143008"/>
              <a:gd name="connsiteX6" fmla="*/ 3203955 w 3394460"/>
              <a:gd name="connsiteY6" fmla="*/ 0 h 1143008"/>
              <a:gd name="connsiteX7" fmla="*/ 3338662 w 3394460"/>
              <a:gd name="connsiteY7" fmla="*/ 55798 h 1143008"/>
              <a:gd name="connsiteX8" fmla="*/ 3394459 w 3394460"/>
              <a:gd name="connsiteY8" fmla="*/ 190506 h 1143008"/>
              <a:gd name="connsiteX9" fmla="*/ 3394460 w 3394460"/>
              <a:gd name="connsiteY9" fmla="*/ 666755 h 1143008"/>
              <a:gd name="connsiteX10" fmla="*/ 3394460 w 3394460"/>
              <a:gd name="connsiteY10" fmla="*/ 666755 h 1143008"/>
              <a:gd name="connsiteX11" fmla="*/ 3394460 w 3394460"/>
              <a:gd name="connsiteY11" fmla="*/ 952507 h 1143008"/>
              <a:gd name="connsiteX12" fmla="*/ 3394460 w 3394460"/>
              <a:gd name="connsiteY12" fmla="*/ 952503 h 1143008"/>
              <a:gd name="connsiteX13" fmla="*/ 3338662 w 3394460"/>
              <a:gd name="connsiteY13" fmla="*/ 1087210 h 1143008"/>
              <a:gd name="connsiteX14" fmla="*/ 3203955 w 3394460"/>
              <a:gd name="connsiteY14" fmla="*/ 1143008 h 1143008"/>
              <a:gd name="connsiteX15" fmla="*/ 1656553 w 3394460"/>
              <a:gd name="connsiteY15" fmla="*/ 1143008 h 1143008"/>
              <a:gd name="connsiteX16" fmla="*/ 911736 w 3394460"/>
              <a:gd name="connsiteY16" fmla="*/ 1143008 h 1143008"/>
              <a:gd name="connsiteX17" fmla="*/ 911736 w 3394460"/>
              <a:gd name="connsiteY17" fmla="*/ 1143008 h 1143008"/>
              <a:gd name="connsiteX18" fmla="*/ 605696 w 3394460"/>
              <a:gd name="connsiteY18" fmla="*/ 1143008 h 1143008"/>
              <a:gd name="connsiteX19" fmla="*/ 470989 w 3394460"/>
              <a:gd name="connsiteY19" fmla="*/ 1087210 h 1143008"/>
              <a:gd name="connsiteX20" fmla="*/ 415191 w 3394460"/>
              <a:gd name="connsiteY20" fmla="*/ 952503 h 1143008"/>
              <a:gd name="connsiteX21" fmla="*/ 415191 w 3394460"/>
              <a:gd name="connsiteY21" fmla="*/ 952507 h 1143008"/>
              <a:gd name="connsiteX22" fmla="*/ 0 w 3394460"/>
              <a:gd name="connsiteY22" fmla="*/ 1138390 h 1143008"/>
              <a:gd name="connsiteX23" fmla="*/ 394064 w 3394460"/>
              <a:gd name="connsiteY23" fmla="*/ 500066 h 1143008"/>
              <a:gd name="connsiteX24" fmla="*/ 415191 w 3394460"/>
              <a:gd name="connsiteY24" fmla="*/ 190505 h 1143008"/>
              <a:gd name="connsiteX0" fmla="*/ 415191 w 3394460"/>
              <a:gd name="connsiteY0" fmla="*/ 190505 h 1143008"/>
              <a:gd name="connsiteX1" fmla="*/ 470989 w 3394460"/>
              <a:gd name="connsiteY1" fmla="*/ 55798 h 1143008"/>
              <a:gd name="connsiteX2" fmla="*/ 605697 w 3394460"/>
              <a:gd name="connsiteY2" fmla="*/ 1 h 1143008"/>
              <a:gd name="connsiteX3" fmla="*/ 911736 w 3394460"/>
              <a:gd name="connsiteY3" fmla="*/ 0 h 1143008"/>
              <a:gd name="connsiteX4" fmla="*/ 911736 w 3394460"/>
              <a:gd name="connsiteY4" fmla="*/ 0 h 1143008"/>
              <a:gd name="connsiteX5" fmla="*/ 1656553 w 3394460"/>
              <a:gd name="connsiteY5" fmla="*/ 0 h 1143008"/>
              <a:gd name="connsiteX6" fmla="*/ 3203955 w 3394460"/>
              <a:gd name="connsiteY6" fmla="*/ 0 h 1143008"/>
              <a:gd name="connsiteX7" fmla="*/ 3338662 w 3394460"/>
              <a:gd name="connsiteY7" fmla="*/ 55798 h 1143008"/>
              <a:gd name="connsiteX8" fmla="*/ 3394459 w 3394460"/>
              <a:gd name="connsiteY8" fmla="*/ 190506 h 1143008"/>
              <a:gd name="connsiteX9" fmla="*/ 3394460 w 3394460"/>
              <a:gd name="connsiteY9" fmla="*/ 666755 h 1143008"/>
              <a:gd name="connsiteX10" fmla="*/ 3394460 w 3394460"/>
              <a:gd name="connsiteY10" fmla="*/ 666755 h 1143008"/>
              <a:gd name="connsiteX11" fmla="*/ 3394460 w 3394460"/>
              <a:gd name="connsiteY11" fmla="*/ 952507 h 1143008"/>
              <a:gd name="connsiteX12" fmla="*/ 3394460 w 3394460"/>
              <a:gd name="connsiteY12" fmla="*/ 952503 h 1143008"/>
              <a:gd name="connsiteX13" fmla="*/ 3338662 w 3394460"/>
              <a:gd name="connsiteY13" fmla="*/ 1087210 h 1143008"/>
              <a:gd name="connsiteX14" fmla="*/ 3203955 w 3394460"/>
              <a:gd name="connsiteY14" fmla="*/ 1143008 h 1143008"/>
              <a:gd name="connsiteX15" fmla="*/ 1656553 w 3394460"/>
              <a:gd name="connsiteY15" fmla="*/ 1143008 h 1143008"/>
              <a:gd name="connsiteX16" fmla="*/ 911736 w 3394460"/>
              <a:gd name="connsiteY16" fmla="*/ 1143008 h 1143008"/>
              <a:gd name="connsiteX17" fmla="*/ 911736 w 3394460"/>
              <a:gd name="connsiteY17" fmla="*/ 1143008 h 1143008"/>
              <a:gd name="connsiteX18" fmla="*/ 605696 w 3394460"/>
              <a:gd name="connsiteY18" fmla="*/ 1143008 h 1143008"/>
              <a:gd name="connsiteX19" fmla="*/ 470989 w 3394460"/>
              <a:gd name="connsiteY19" fmla="*/ 1087210 h 1143008"/>
              <a:gd name="connsiteX20" fmla="*/ 415191 w 3394460"/>
              <a:gd name="connsiteY20" fmla="*/ 952503 h 1143008"/>
              <a:gd name="connsiteX21" fmla="*/ 465502 w 3394460"/>
              <a:gd name="connsiteY21" fmla="*/ 714380 h 1143008"/>
              <a:gd name="connsiteX22" fmla="*/ 0 w 3394460"/>
              <a:gd name="connsiteY22" fmla="*/ 1138390 h 1143008"/>
              <a:gd name="connsiteX23" fmla="*/ 394064 w 3394460"/>
              <a:gd name="connsiteY23" fmla="*/ 500066 h 1143008"/>
              <a:gd name="connsiteX24" fmla="*/ 415191 w 3394460"/>
              <a:gd name="connsiteY24" fmla="*/ 190505 h 1143008"/>
              <a:gd name="connsiteX0" fmla="*/ 415191 w 3394460"/>
              <a:gd name="connsiteY0" fmla="*/ 190505 h 1143008"/>
              <a:gd name="connsiteX1" fmla="*/ 470989 w 3394460"/>
              <a:gd name="connsiteY1" fmla="*/ 55798 h 1143008"/>
              <a:gd name="connsiteX2" fmla="*/ 605697 w 3394460"/>
              <a:gd name="connsiteY2" fmla="*/ 1 h 1143008"/>
              <a:gd name="connsiteX3" fmla="*/ 911736 w 3394460"/>
              <a:gd name="connsiteY3" fmla="*/ 0 h 1143008"/>
              <a:gd name="connsiteX4" fmla="*/ 911736 w 3394460"/>
              <a:gd name="connsiteY4" fmla="*/ 0 h 1143008"/>
              <a:gd name="connsiteX5" fmla="*/ 1656553 w 3394460"/>
              <a:gd name="connsiteY5" fmla="*/ 0 h 1143008"/>
              <a:gd name="connsiteX6" fmla="*/ 3203955 w 3394460"/>
              <a:gd name="connsiteY6" fmla="*/ 0 h 1143008"/>
              <a:gd name="connsiteX7" fmla="*/ 3338662 w 3394460"/>
              <a:gd name="connsiteY7" fmla="*/ 55798 h 1143008"/>
              <a:gd name="connsiteX8" fmla="*/ 3394459 w 3394460"/>
              <a:gd name="connsiteY8" fmla="*/ 190506 h 1143008"/>
              <a:gd name="connsiteX9" fmla="*/ 3394460 w 3394460"/>
              <a:gd name="connsiteY9" fmla="*/ 666755 h 1143008"/>
              <a:gd name="connsiteX10" fmla="*/ 3394460 w 3394460"/>
              <a:gd name="connsiteY10" fmla="*/ 666755 h 1143008"/>
              <a:gd name="connsiteX11" fmla="*/ 3394460 w 3394460"/>
              <a:gd name="connsiteY11" fmla="*/ 952507 h 1143008"/>
              <a:gd name="connsiteX12" fmla="*/ 3394460 w 3394460"/>
              <a:gd name="connsiteY12" fmla="*/ 952503 h 1143008"/>
              <a:gd name="connsiteX13" fmla="*/ 3338662 w 3394460"/>
              <a:gd name="connsiteY13" fmla="*/ 1087210 h 1143008"/>
              <a:gd name="connsiteX14" fmla="*/ 3203955 w 3394460"/>
              <a:gd name="connsiteY14" fmla="*/ 1143008 h 1143008"/>
              <a:gd name="connsiteX15" fmla="*/ 1656553 w 3394460"/>
              <a:gd name="connsiteY15" fmla="*/ 1143008 h 1143008"/>
              <a:gd name="connsiteX16" fmla="*/ 911736 w 3394460"/>
              <a:gd name="connsiteY16" fmla="*/ 1143008 h 1143008"/>
              <a:gd name="connsiteX17" fmla="*/ 911736 w 3394460"/>
              <a:gd name="connsiteY17" fmla="*/ 1143008 h 1143008"/>
              <a:gd name="connsiteX18" fmla="*/ 605696 w 3394460"/>
              <a:gd name="connsiteY18" fmla="*/ 1143008 h 1143008"/>
              <a:gd name="connsiteX19" fmla="*/ 470989 w 3394460"/>
              <a:gd name="connsiteY19" fmla="*/ 1087210 h 1143008"/>
              <a:gd name="connsiteX20" fmla="*/ 415191 w 3394460"/>
              <a:gd name="connsiteY20" fmla="*/ 952503 h 1143008"/>
              <a:gd name="connsiteX21" fmla="*/ 394064 w 3394460"/>
              <a:gd name="connsiteY21" fmla="*/ 714380 h 1143008"/>
              <a:gd name="connsiteX22" fmla="*/ 0 w 3394460"/>
              <a:gd name="connsiteY22" fmla="*/ 1138390 h 1143008"/>
              <a:gd name="connsiteX23" fmla="*/ 394064 w 3394460"/>
              <a:gd name="connsiteY23" fmla="*/ 500066 h 1143008"/>
              <a:gd name="connsiteX24" fmla="*/ 415191 w 3394460"/>
              <a:gd name="connsiteY24" fmla="*/ 190505 h 1143008"/>
              <a:gd name="connsiteX0" fmla="*/ 306879 w 3286148"/>
              <a:gd name="connsiteY0" fmla="*/ 190505 h 1428760"/>
              <a:gd name="connsiteX1" fmla="*/ 362677 w 3286148"/>
              <a:gd name="connsiteY1" fmla="*/ 55798 h 1428760"/>
              <a:gd name="connsiteX2" fmla="*/ 497385 w 3286148"/>
              <a:gd name="connsiteY2" fmla="*/ 1 h 1428760"/>
              <a:gd name="connsiteX3" fmla="*/ 803424 w 3286148"/>
              <a:gd name="connsiteY3" fmla="*/ 0 h 1428760"/>
              <a:gd name="connsiteX4" fmla="*/ 803424 w 3286148"/>
              <a:gd name="connsiteY4" fmla="*/ 0 h 1428760"/>
              <a:gd name="connsiteX5" fmla="*/ 1548241 w 3286148"/>
              <a:gd name="connsiteY5" fmla="*/ 0 h 1428760"/>
              <a:gd name="connsiteX6" fmla="*/ 3095643 w 3286148"/>
              <a:gd name="connsiteY6" fmla="*/ 0 h 1428760"/>
              <a:gd name="connsiteX7" fmla="*/ 3230350 w 3286148"/>
              <a:gd name="connsiteY7" fmla="*/ 55798 h 1428760"/>
              <a:gd name="connsiteX8" fmla="*/ 3286147 w 3286148"/>
              <a:gd name="connsiteY8" fmla="*/ 190506 h 1428760"/>
              <a:gd name="connsiteX9" fmla="*/ 3286148 w 3286148"/>
              <a:gd name="connsiteY9" fmla="*/ 666755 h 1428760"/>
              <a:gd name="connsiteX10" fmla="*/ 3286148 w 3286148"/>
              <a:gd name="connsiteY10" fmla="*/ 666755 h 1428760"/>
              <a:gd name="connsiteX11" fmla="*/ 3286148 w 3286148"/>
              <a:gd name="connsiteY11" fmla="*/ 952507 h 1428760"/>
              <a:gd name="connsiteX12" fmla="*/ 3286148 w 3286148"/>
              <a:gd name="connsiteY12" fmla="*/ 952503 h 1428760"/>
              <a:gd name="connsiteX13" fmla="*/ 3230350 w 3286148"/>
              <a:gd name="connsiteY13" fmla="*/ 1087210 h 1428760"/>
              <a:gd name="connsiteX14" fmla="*/ 3095643 w 3286148"/>
              <a:gd name="connsiteY14" fmla="*/ 1143008 h 1428760"/>
              <a:gd name="connsiteX15" fmla="*/ 1548241 w 3286148"/>
              <a:gd name="connsiteY15" fmla="*/ 1143008 h 1428760"/>
              <a:gd name="connsiteX16" fmla="*/ 803424 w 3286148"/>
              <a:gd name="connsiteY16" fmla="*/ 1143008 h 1428760"/>
              <a:gd name="connsiteX17" fmla="*/ 803424 w 3286148"/>
              <a:gd name="connsiteY17" fmla="*/ 1143008 h 1428760"/>
              <a:gd name="connsiteX18" fmla="*/ 497384 w 3286148"/>
              <a:gd name="connsiteY18" fmla="*/ 1143008 h 1428760"/>
              <a:gd name="connsiteX19" fmla="*/ 362677 w 3286148"/>
              <a:gd name="connsiteY19" fmla="*/ 1087210 h 1428760"/>
              <a:gd name="connsiteX20" fmla="*/ 306879 w 3286148"/>
              <a:gd name="connsiteY20" fmla="*/ 952503 h 1428760"/>
              <a:gd name="connsiteX21" fmla="*/ 285752 w 3286148"/>
              <a:gd name="connsiteY21" fmla="*/ 714380 h 1428760"/>
              <a:gd name="connsiteX22" fmla="*/ 0 w 3286148"/>
              <a:gd name="connsiteY22" fmla="*/ 1428760 h 1428760"/>
              <a:gd name="connsiteX23" fmla="*/ 285752 w 3286148"/>
              <a:gd name="connsiteY23" fmla="*/ 500066 h 1428760"/>
              <a:gd name="connsiteX24" fmla="*/ 306879 w 3286148"/>
              <a:gd name="connsiteY24" fmla="*/ 190505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86148" h="1428760">
                <a:moveTo>
                  <a:pt x="306879" y="190505"/>
                </a:moveTo>
                <a:cubicBezTo>
                  <a:pt x="306879" y="139980"/>
                  <a:pt x="326950" y="91524"/>
                  <a:pt x="362677" y="55798"/>
                </a:cubicBezTo>
                <a:cubicBezTo>
                  <a:pt x="398404" y="20071"/>
                  <a:pt x="446859" y="0"/>
                  <a:pt x="497385" y="1"/>
                </a:cubicBezTo>
                <a:lnTo>
                  <a:pt x="803424" y="0"/>
                </a:lnTo>
                <a:lnTo>
                  <a:pt x="803424" y="0"/>
                </a:lnTo>
                <a:lnTo>
                  <a:pt x="1548241" y="0"/>
                </a:lnTo>
                <a:lnTo>
                  <a:pt x="3095643" y="0"/>
                </a:lnTo>
                <a:cubicBezTo>
                  <a:pt x="3146168" y="0"/>
                  <a:pt x="3194624" y="20071"/>
                  <a:pt x="3230350" y="55798"/>
                </a:cubicBezTo>
                <a:cubicBezTo>
                  <a:pt x="3266077" y="91525"/>
                  <a:pt x="3286148" y="139980"/>
                  <a:pt x="3286147" y="190506"/>
                </a:cubicBezTo>
                <a:cubicBezTo>
                  <a:pt x="3286147" y="349256"/>
                  <a:pt x="3286148" y="508005"/>
                  <a:pt x="3286148" y="666755"/>
                </a:cubicBezTo>
                <a:lnTo>
                  <a:pt x="3286148" y="666755"/>
                </a:lnTo>
                <a:lnTo>
                  <a:pt x="3286148" y="952507"/>
                </a:lnTo>
                <a:lnTo>
                  <a:pt x="3286148" y="952503"/>
                </a:lnTo>
                <a:cubicBezTo>
                  <a:pt x="3286148" y="1003028"/>
                  <a:pt x="3266077" y="1051484"/>
                  <a:pt x="3230350" y="1087210"/>
                </a:cubicBezTo>
                <a:cubicBezTo>
                  <a:pt x="3194623" y="1122937"/>
                  <a:pt x="3146168" y="1143008"/>
                  <a:pt x="3095643" y="1143008"/>
                </a:cubicBezTo>
                <a:lnTo>
                  <a:pt x="1548241" y="1143008"/>
                </a:lnTo>
                <a:lnTo>
                  <a:pt x="803424" y="1143008"/>
                </a:lnTo>
                <a:lnTo>
                  <a:pt x="803424" y="1143008"/>
                </a:lnTo>
                <a:lnTo>
                  <a:pt x="497384" y="1143008"/>
                </a:lnTo>
                <a:cubicBezTo>
                  <a:pt x="446859" y="1143008"/>
                  <a:pt x="398403" y="1122937"/>
                  <a:pt x="362677" y="1087210"/>
                </a:cubicBezTo>
                <a:cubicBezTo>
                  <a:pt x="326950" y="1051483"/>
                  <a:pt x="306879" y="1003028"/>
                  <a:pt x="306879" y="952503"/>
                </a:cubicBezTo>
                <a:lnTo>
                  <a:pt x="285752" y="714380"/>
                </a:lnTo>
                <a:lnTo>
                  <a:pt x="0" y="1428760"/>
                </a:lnTo>
                <a:lnTo>
                  <a:pt x="285752" y="500066"/>
                </a:lnTo>
                <a:lnTo>
                  <a:pt x="306879" y="190505"/>
                </a:lnTo>
                <a:close/>
              </a:path>
            </a:pathLst>
          </a:cu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Tuvalette yerlere ve duvarlara elimizle dokunmamalıyız.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1738282" y="274638"/>
            <a:ext cx="8715436" cy="10826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TUVALETİ NASIL KULLANMALIYIZ?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168050" y="1285861"/>
            <a:ext cx="4071966" cy="2684377"/>
          </a:xfrm>
          <a:custGeom>
            <a:avLst/>
            <a:gdLst>
              <a:gd name="connsiteX0" fmla="*/ 0 w 4071966"/>
              <a:gd name="connsiteY0" fmla="*/ 190505 h 1143008"/>
              <a:gd name="connsiteX1" fmla="*/ 55798 w 4071966"/>
              <a:gd name="connsiteY1" fmla="*/ 55798 h 1143008"/>
              <a:gd name="connsiteX2" fmla="*/ 190506 w 4071966"/>
              <a:gd name="connsiteY2" fmla="*/ 1 h 1143008"/>
              <a:gd name="connsiteX3" fmla="*/ 678661 w 4071966"/>
              <a:gd name="connsiteY3" fmla="*/ 0 h 1143008"/>
              <a:gd name="connsiteX4" fmla="*/ 678661 w 4071966"/>
              <a:gd name="connsiteY4" fmla="*/ 0 h 1143008"/>
              <a:gd name="connsiteX5" fmla="*/ 1696653 w 4071966"/>
              <a:gd name="connsiteY5" fmla="*/ 0 h 1143008"/>
              <a:gd name="connsiteX6" fmla="*/ 3881461 w 4071966"/>
              <a:gd name="connsiteY6" fmla="*/ 0 h 1143008"/>
              <a:gd name="connsiteX7" fmla="*/ 4016168 w 4071966"/>
              <a:gd name="connsiteY7" fmla="*/ 55798 h 1143008"/>
              <a:gd name="connsiteX8" fmla="*/ 4071965 w 4071966"/>
              <a:gd name="connsiteY8" fmla="*/ 190506 h 1143008"/>
              <a:gd name="connsiteX9" fmla="*/ 4071966 w 4071966"/>
              <a:gd name="connsiteY9" fmla="*/ 666755 h 1143008"/>
              <a:gd name="connsiteX10" fmla="*/ 4071966 w 4071966"/>
              <a:gd name="connsiteY10" fmla="*/ 666755 h 1143008"/>
              <a:gd name="connsiteX11" fmla="*/ 4071966 w 4071966"/>
              <a:gd name="connsiteY11" fmla="*/ 952507 h 1143008"/>
              <a:gd name="connsiteX12" fmla="*/ 4071966 w 4071966"/>
              <a:gd name="connsiteY12" fmla="*/ 952503 h 1143008"/>
              <a:gd name="connsiteX13" fmla="*/ 4016168 w 4071966"/>
              <a:gd name="connsiteY13" fmla="*/ 1087210 h 1143008"/>
              <a:gd name="connsiteX14" fmla="*/ 3881461 w 4071966"/>
              <a:gd name="connsiteY14" fmla="*/ 1143008 h 1143008"/>
              <a:gd name="connsiteX15" fmla="*/ 1696653 w 4071966"/>
              <a:gd name="connsiteY15" fmla="*/ 1143008 h 1143008"/>
              <a:gd name="connsiteX16" fmla="*/ 304664 w 4071966"/>
              <a:gd name="connsiteY16" fmla="*/ 2684377 h 1143008"/>
              <a:gd name="connsiteX17" fmla="*/ 678661 w 4071966"/>
              <a:gd name="connsiteY17" fmla="*/ 1143008 h 1143008"/>
              <a:gd name="connsiteX18" fmla="*/ 190505 w 4071966"/>
              <a:gd name="connsiteY18" fmla="*/ 1143008 h 1143008"/>
              <a:gd name="connsiteX19" fmla="*/ 55798 w 4071966"/>
              <a:gd name="connsiteY19" fmla="*/ 1087210 h 1143008"/>
              <a:gd name="connsiteX20" fmla="*/ 0 w 4071966"/>
              <a:gd name="connsiteY20" fmla="*/ 952503 h 1143008"/>
              <a:gd name="connsiteX21" fmla="*/ 0 w 4071966"/>
              <a:gd name="connsiteY21" fmla="*/ 952507 h 1143008"/>
              <a:gd name="connsiteX22" fmla="*/ 0 w 4071966"/>
              <a:gd name="connsiteY22" fmla="*/ 666755 h 1143008"/>
              <a:gd name="connsiteX23" fmla="*/ 0 w 4071966"/>
              <a:gd name="connsiteY23" fmla="*/ 666755 h 1143008"/>
              <a:gd name="connsiteX24" fmla="*/ 0 w 4071966"/>
              <a:gd name="connsiteY24" fmla="*/ 190505 h 1143008"/>
              <a:gd name="connsiteX0" fmla="*/ 0 w 4071966"/>
              <a:gd name="connsiteY0" fmla="*/ 190505 h 2684377"/>
              <a:gd name="connsiteX1" fmla="*/ 55798 w 4071966"/>
              <a:gd name="connsiteY1" fmla="*/ 55798 h 2684377"/>
              <a:gd name="connsiteX2" fmla="*/ 190506 w 4071966"/>
              <a:gd name="connsiteY2" fmla="*/ 1 h 2684377"/>
              <a:gd name="connsiteX3" fmla="*/ 678661 w 4071966"/>
              <a:gd name="connsiteY3" fmla="*/ 0 h 2684377"/>
              <a:gd name="connsiteX4" fmla="*/ 678661 w 4071966"/>
              <a:gd name="connsiteY4" fmla="*/ 0 h 2684377"/>
              <a:gd name="connsiteX5" fmla="*/ 1696653 w 4071966"/>
              <a:gd name="connsiteY5" fmla="*/ 0 h 2684377"/>
              <a:gd name="connsiteX6" fmla="*/ 3881461 w 4071966"/>
              <a:gd name="connsiteY6" fmla="*/ 0 h 2684377"/>
              <a:gd name="connsiteX7" fmla="*/ 4016168 w 4071966"/>
              <a:gd name="connsiteY7" fmla="*/ 55798 h 2684377"/>
              <a:gd name="connsiteX8" fmla="*/ 4071965 w 4071966"/>
              <a:gd name="connsiteY8" fmla="*/ 190506 h 2684377"/>
              <a:gd name="connsiteX9" fmla="*/ 4071966 w 4071966"/>
              <a:gd name="connsiteY9" fmla="*/ 666755 h 2684377"/>
              <a:gd name="connsiteX10" fmla="*/ 4071966 w 4071966"/>
              <a:gd name="connsiteY10" fmla="*/ 666755 h 2684377"/>
              <a:gd name="connsiteX11" fmla="*/ 4071966 w 4071966"/>
              <a:gd name="connsiteY11" fmla="*/ 952507 h 2684377"/>
              <a:gd name="connsiteX12" fmla="*/ 4071966 w 4071966"/>
              <a:gd name="connsiteY12" fmla="*/ 952503 h 2684377"/>
              <a:gd name="connsiteX13" fmla="*/ 4016168 w 4071966"/>
              <a:gd name="connsiteY13" fmla="*/ 1087210 h 2684377"/>
              <a:gd name="connsiteX14" fmla="*/ 3881461 w 4071966"/>
              <a:gd name="connsiteY14" fmla="*/ 1143008 h 2684377"/>
              <a:gd name="connsiteX15" fmla="*/ 1143008 w 4071966"/>
              <a:gd name="connsiteY15" fmla="*/ 1143008 h 2684377"/>
              <a:gd name="connsiteX16" fmla="*/ 304664 w 4071966"/>
              <a:gd name="connsiteY16" fmla="*/ 2684377 h 2684377"/>
              <a:gd name="connsiteX17" fmla="*/ 678661 w 4071966"/>
              <a:gd name="connsiteY17" fmla="*/ 1143008 h 2684377"/>
              <a:gd name="connsiteX18" fmla="*/ 190505 w 4071966"/>
              <a:gd name="connsiteY18" fmla="*/ 1143008 h 2684377"/>
              <a:gd name="connsiteX19" fmla="*/ 55798 w 4071966"/>
              <a:gd name="connsiteY19" fmla="*/ 1087210 h 2684377"/>
              <a:gd name="connsiteX20" fmla="*/ 0 w 4071966"/>
              <a:gd name="connsiteY20" fmla="*/ 952503 h 2684377"/>
              <a:gd name="connsiteX21" fmla="*/ 0 w 4071966"/>
              <a:gd name="connsiteY21" fmla="*/ 952507 h 2684377"/>
              <a:gd name="connsiteX22" fmla="*/ 0 w 4071966"/>
              <a:gd name="connsiteY22" fmla="*/ 666755 h 2684377"/>
              <a:gd name="connsiteX23" fmla="*/ 0 w 4071966"/>
              <a:gd name="connsiteY23" fmla="*/ 666755 h 2684377"/>
              <a:gd name="connsiteX24" fmla="*/ 0 w 4071966"/>
              <a:gd name="connsiteY24" fmla="*/ 190505 h 2684377"/>
              <a:gd name="connsiteX0" fmla="*/ 0 w 4071966"/>
              <a:gd name="connsiteY0" fmla="*/ 190505 h 2684377"/>
              <a:gd name="connsiteX1" fmla="*/ 55798 w 4071966"/>
              <a:gd name="connsiteY1" fmla="*/ 55798 h 2684377"/>
              <a:gd name="connsiteX2" fmla="*/ 190506 w 4071966"/>
              <a:gd name="connsiteY2" fmla="*/ 1 h 2684377"/>
              <a:gd name="connsiteX3" fmla="*/ 678661 w 4071966"/>
              <a:gd name="connsiteY3" fmla="*/ 0 h 2684377"/>
              <a:gd name="connsiteX4" fmla="*/ 678661 w 4071966"/>
              <a:gd name="connsiteY4" fmla="*/ 0 h 2684377"/>
              <a:gd name="connsiteX5" fmla="*/ 1696653 w 4071966"/>
              <a:gd name="connsiteY5" fmla="*/ 0 h 2684377"/>
              <a:gd name="connsiteX6" fmla="*/ 3881461 w 4071966"/>
              <a:gd name="connsiteY6" fmla="*/ 0 h 2684377"/>
              <a:gd name="connsiteX7" fmla="*/ 4016168 w 4071966"/>
              <a:gd name="connsiteY7" fmla="*/ 55798 h 2684377"/>
              <a:gd name="connsiteX8" fmla="*/ 4071965 w 4071966"/>
              <a:gd name="connsiteY8" fmla="*/ 190506 h 2684377"/>
              <a:gd name="connsiteX9" fmla="*/ 4071966 w 4071966"/>
              <a:gd name="connsiteY9" fmla="*/ 666755 h 2684377"/>
              <a:gd name="connsiteX10" fmla="*/ 4071966 w 4071966"/>
              <a:gd name="connsiteY10" fmla="*/ 666755 h 2684377"/>
              <a:gd name="connsiteX11" fmla="*/ 4071966 w 4071966"/>
              <a:gd name="connsiteY11" fmla="*/ 952507 h 2684377"/>
              <a:gd name="connsiteX12" fmla="*/ 4071966 w 4071966"/>
              <a:gd name="connsiteY12" fmla="*/ 952503 h 2684377"/>
              <a:gd name="connsiteX13" fmla="*/ 4016168 w 4071966"/>
              <a:gd name="connsiteY13" fmla="*/ 1087210 h 2684377"/>
              <a:gd name="connsiteX14" fmla="*/ 3881461 w 4071966"/>
              <a:gd name="connsiteY14" fmla="*/ 1143008 h 2684377"/>
              <a:gd name="connsiteX15" fmla="*/ 1143008 w 4071966"/>
              <a:gd name="connsiteY15" fmla="*/ 1143008 h 2684377"/>
              <a:gd name="connsiteX16" fmla="*/ 304664 w 4071966"/>
              <a:gd name="connsiteY16" fmla="*/ 2684377 h 2684377"/>
              <a:gd name="connsiteX17" fmla="*/ 285752 w 4071966"/>
              <a:gd name="connsiteY17" fmla="*/ 1143008 h 2684377"/>
              <a:gd name="connsiteX18" fmla="*/ 190505 w 4071966"/>
              <a:gd name="connsiteY18" fmla="*/ 1143008 h 2684377"/>
              <a:gd name="connsiteX19" fmla="*/ 55798 w 4071966"/>
              <a:gd name="connsiteY19" fmla="*/ 1087210 h 2684377"/>
              <a:gd name="connsiteX20" fmla="*/ 0 w 4071966"/>
              <a:gd name="connsiteY20" fmla="*/ 952503 h 2684377"/>
              <a:gd name="connsiteX21" fmla="*/ 0 w 4071966"/>
              <a:gd name="connsiteY21" fmla="*/ 952507 h 2684377"/>
              <a:gd name="connsiteX22" fmla="*/ 0 w 4071966"/>
              <a:gd name="connsiteY22" fmla="*/ 666755 h 2684377"/>
              <a:gd name="connsiteX23" fmla="*/ 0 w 4071966"/>
              <a:gd name="connsiteY23" fmla="*/ 666755 h 2684377"/>
              <a:gd name="connsiteX24" fmla="*/ 0 w 4071966"/>
              <a:gd name="connsiteY24" fmla="*/ 190505 h 2684377"/>
              <a:gd name="connsiteX0" fmla="*/ 0 w 4071966"/>
              <a:gd name="connsiteY0" fmla="*/ 190505 h 2684377"/>
              <a:gd name="connsiteX1" fmla="*/ 55798 w 4071966"/>
              <a:gd name="connsiteY1" fmla="*/ 55798 h 2684377"/>
              <a:gd name="connsiteX2" fmla="*/ 190506 w 4071966"/>
              <a:gd name="connsiteY2" fmla="*/ 1 h 2684377"/>
              <a:gd name="connsiteX3" fmla="*/ 678661 w 4071966"/>
              <a:gd name="connsiteY3" fmla="*/ 0 h 2684377"/>
              <a:gd name="connsiteX4" fmla="*/ 678661 w 4071966"/>
              <a:gd name="connsiteY4" fmla="*/ 0 h 2684377"/>
              <a:gd name="connsiteX5" fmla="*/ 1696653 w 4071966"/>
              <a:gd name="connsiteY5" fmla="*/ 0 h 2684377"/>
              <a:gd name="connsiteX6" fmla="*/ 3881461 w 4071966"/>
              <a:gd name="connsiteY6" fmla="*/ 0 h 2684377"/>
              <a:gd name="connsiteX7" fmla="*/ 4016168 w 4071966"/>
              <a:gd name="connsiteY7" fmla="*/ 55798 h 2684377"/>
              <a:gd name="connsiteX8" fmla="*/ 4071965 w 4071966"/>
              <a:gd name="connsiteY8" fmla="*/ 190506 h 2684377"/>
              <a:gd name="connsiteX9" fmla="*/ 4071966 w 4071966"/>
              <a:gd name="connsiteY9" fmla="*/ 666755 h 2684377"/>
              <a:gd name="connsiteX10" fmla="*/ 4071966 w 4071966"/>
              <a:gd name="connsiteY10" fmla="*/ 666755 h 2684377"/>
              <a:gd name="connsiteX11" fmla="*/ 4071966 w 4071966"/>
              <a:gd name="connsiteY11" fmla="*/ 952507 h 2684377"/>
              <a:gd name="connsiteX12" fmla="*/ 4071966 w 4071966"/>
              <a:gd name="connsiteY12" fmla="*/ 952503 h 2684377"/>
              <a:gd name="connsiteX13" fmla="*/ 4016168 w 4071966"/>
              <a:gd name="connsiteY13" fmla="*/ 1087210 h 2684377"/>
              <a:gd name="connsiteX14" fmla="*/ 3881461 w 4071966"/>
              <a:gd name="connsiteY14" fmla="*/ 1143008 h 2684377"/>
              <a:gd name="connsiteX15" fmla="*/ 500066 w 4071966"/>
              <a:gd name="connsiteY15" fmla="*/ 1143008 h 2684377"/>
              <a:gd name="connsiteX16" fmla="*/ 304664 w 4071966"/>
              <a:gd name="connsiteY16" fmla="*/ 2684377 h 2684377"/>
              <a:gd name="connsiteX17" fmla="*/ 285752 w 4071966"/>
              <a:gd name="connsiteY17" fmla="*/ 1143008 h 2684377"/>
              <a:gd name="connsiteX18" fmla="*/ 190505 w 4071966"/>
              <a:gd name="connsiteY18" fmla="*/ 1143008 h 2684377"/>
              <a:gd name="connsiteX19" fmla="*/ 55798 w 4071966"/>
              <a:gd name="connsiteY19" fmla="*/ 1087210 h 2684377"/>
              <a:gd name="connsiteX20" fmla="*/ 0 w 4071966"/>
              <a:gd name="connsiteY20" fmla="*/ 952503 h 2684377"/>
              <a:gd name="connsiteX21" fmla="*/ 0 w 4071966"/>
              <a:gd name="connsiteY21" fmla="*/ 952507 h 2684377"/>
              <a:gd name="connsiteX22" fmla="*/ 0 w 4071966"/>
              <a:gd name="connsiteY22" fmla="*/ 666755 h 2684377"/>
              <a:gd name="connsiteX23" fmla="*/ 0 w 4071966"/>
              <a:gd name="connsiteY23" fmla="*/ 666755 h 2684377"/>
              <a:gd name="connsiteX24" fmla="*/ 0 w 4071966"/>
              <a:gd name="connsiteY24" fmla="*/ 190505 h 2684377"/>
              <a:gd name="connsiteX0" fmla="*/ 0 w 4071966"/>
              <a:gd name="connsiteY0" fmla="*/ 190505 h 2684377"/>
              <a:gd name="connsiteX1" fmla="*/ 55798 w 4071966"/>
              <a:gd name="connsiteY1" fmla="*/ 55798 h 2684377"/>
              <a:gd name="connsiteX2" fmla="*/ 190506 w 4071966"/>
              <a:gd name="connsiteY2" fmla="*/ 1 h 2684377"/>
              <a:gd name="connsiteX3" fmla="*/ 678661 w 4071966"/>
              <a:gd name="connsiteY3" fmla="*/ 0 h 2684377"/>
              <a:gd name="connsiteX4" fmla="*/ 678661 w 4071966"/>
              <a:gd name="connsiteY4" fmla="*/ 0 h 2684377"/>
              <a:gd name="connsiteX5" fmla="*/ 1696653 w 4071966"/>
              <a:gd name="connsiteY5" fmla="*/ 0 h 2684377"/>
              <a:gd name="connsiteX6" fmla="*/ 3881461 w 4071966"/>
              <a:gd name="connsiteY6" fmla="*/ 0 h 2684377"/>
              <a:gd name="connsiteX7" fmla="*/ 4016168 w 4071966"/>
              <a:gd name="connsiteY7" fmla="*/ 55798 h 2684377"/>
              <a:gd name="connsiteX8" fmla="*/ 4071965 w 4071966"/>
              <a:gd name="connsiteY8" fmla="*/ 190506 h 2684377"/>
              <a:gd name="connsiteX9" fmla="*/ 4071966 w 4071966"/>
              <a:gd name="connsiteY9" fmla="*/ 666755 h 2684377"/>
              <a:gd name="connsiteX10" fmla="*/ 4071966 w 4071966"/>
              <a:gd name="connsiteY10" fmla="*/ 666755 h 2684377"/>
              <a:gd name="connsiteX11" fmla="*/ 4071966 w 4071966"/>
              <a:gd name="connsiteY11" fmla="*/ 952507 h 2684377"/>
              <a:gd name="connsiteX12" fmla="*/ 4071966 w 4071966"/>
              <a:gd name="connsiteY12" fmla="*/ 952503 h 2684377"/>
              <a:gd name="connsiteX13" fmla="*/ 4016168 w 4071966"/>
              <a:gd name="connsiteY13" fmla="*/ 1087210 h 2684377"/>
              <a:gd name="connsiteX14" fmla="*/ 3881461 w 4071966"/>
              <a:gd name="connsiteY14" fmla="*/ 1143008 h 2684377"/>
              <a:gd name="connsiteX15" fmla="*/ 571504 w 4071966"/>
              <a:gd name="connsiteY15" fmla="*/ 1143008 h 2684377"/>
              <a:gd name="connsiteX16" fmla="*/ 304664 w 4071966"/>
              <a:gd name="connsiteY16" fmla="*/ 2684377 h 2684377"/>
              <a:gd name="connsiteX17" fmla="*/ 285752 w 4071966"/>
              <a:gd name="connsiteY17" fmla="*/ 1143008 h 2684377"/>
              <a:gd name="connsiteX18" fmla="*/ 190505 w 4071966"/>
              <a:gd name="connsiteY18" fmla="*/ 1143008 h 2684377"/>
              <a:gd name="connsiteX19" fmla="*/ 55798 w 4071966"/>
              <a:gd name="connsiteY19" fmla="*/ 1087210 h 2684377"/>
              <a:gd name="connsiteX20" fmla="*/ 0 w 4071966"/>
              <a:gd name="connsiteY20" fmla="*/ 952503 h 2684377"/>
              <a:gd name="connsiteX21" fmla="*/ 0 w 4071966"/>
              <a:gd name="connsiteY21" fmla="*/ 952507 h 2684377"/>
              <a:gd name="connsiteX22" fmla="*/ 0 w 4071966"/>
              <a:gd name="connsiteY22" fmla="*/ 666755 h 2684377"/>
              <a:gd name="connsiteX23" fmla="*/ 0 w 4071966"/>
              <a:gd name="connsiteY23" fmla="*/ 666755 h 2684377"/>
              <a:gd name="connsiteX24" fmla="*/ 0 w 4071966"/>
              <a:gd name="connsiteY24" fmla="*/ 190505 h 268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71966" h="2684377">
                <a:moveTo>
                  <a:pt x="0" y="190505"/>
                </a:moveTo>
                <a:cubicBezTo>
                  <a:pt x="0" y="139980"/>
                  <a:pt x="20071" y="91524"/>
                  <a:pt x="55798" y="55798"/>
                </a:cubicBezTo>
                <a:cubicBezTo>
                  <a:pt x="91525" y="20071"/>
                  <a:pt x="139980" y="0"/>
                  <a:pt x="190506" y="1"/>
                </a:cubicBezTo>
                <a:lnTo>
                  <a:pt x="678661" y="0"/>
                </a:lnTo>
                <a:lnTo>
                  <a:pt x="678661" y="0"/>
                </a:lnTo>
                <a:lnTo>
                  <a:pt x="1696653" y="0"/>
                </a:lnTo>
                <a:lnTo>
                  <a:pt x="3881461" y="0"/>
                </a:lnTo>
                <a:cubicBezTo>
                  <a:pt x="3931986" y="0"/>
                  <a:pt x="3980442" y="20071"/>
                  <a:pt x="4016168" y="55798"/>
                </a:cubicBezTo>
                <a:cubicBezTo>
                  <a:pt x="4051895" y="91525"/>
                  <a:pt x="4071966" y="139980"/>
                  <a:pt x="4071965" y="190506"/>
                </a:cubicBezTo>
                <a:cubicBezTo>
                  <a:pt x="4071965" y="349256"/>
                  <a:pt x="4071966" y="508005"/>
                  <a:pt x="4071966" y="666755"/>
                </a:cubicBezTo>
                <a:lnTo>
                  <a:pt x="4071966" y="666755"/>
                </a:lnTo>
                <a:lnTo>
                  <a:pt x="4071966" y="952507"/>
                </a:lnTo>
                <a:lnTo>
                  <a:pt x="4071966" y="952503"/>
                </a:lnTo>
                <a:cubicBezTo>
                  <a:pt x="4071966" y="1003028"/>
                  <a:pt x="4051895" y="1051484"/>
                  <a:pt x="4016168" y="1087210"/>
                </a:cubicBezTo>
                <a:cubicBezTo>
                  <a:pt x="3980441" y="1122937"/>
                  <a:pt x="3931986" y="1143008"/>
                  <a:pt x="3881461" y="1143008"/>
                </a:cubicBezTo>
                <a:lnTo>
                  <a:pt x="571504" y="1143008"/>
                </a:lnTo>
                <a:lnTo>
                  <a:pt x="304664" y="2684377"/>
                </a:lnTo>
                <a:lnTo>
                  <a:pt x="285752" y="1143008"/>
                </a:lnTo>
                <a:lnTo>
                  <a:pt x="190505" y="1143008"/>
                </a:lnTo>
                <a:cubicBezTo>
                  <a:pt x="139980" y="1143008"/>
                  <a:pt x="91524" y="1122937"/>
                  <a:pt x="55798" y="1087210"/>
                </a:cubicBezTo>
                <a:cubicBezTo>
                  <a:pt x="20071" y="1051483"/>
                  <a:pt x="0" y="1003028"/>
                  <a:pt x="0" y="952503"/>
                </a:cubicBezTo>
                <a:lnTo>
                  <a:pt x="0" y="952507"/>
                </a:lnTo>
                <a:lnTo>
                  <a:pt x="0" y="666755"/>
                </a:lnTo>
                <a:lnTo>
                  <a:pt x="0" y="666755"/>
                </a:lnTo>
                <a:lnTo>
                  <a:pt x="0" y="190505"/>
                </a:lnTo>
                <a:close/>
              </a:path>
            </a:pathLst>
          </a:cu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Tuvaletleri kullanırken uymamız gereken başka kurallar da vardır.</a:t>
            </a:r>
          </a:p>
          <a:p>
            <a:pPr algn="ctr">
              <a:defRPr/>
            </a:pPr>
            <a:endParaRPr lang="tr-TR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3575720" y="3857628"/>
            <a:ext cx="2736304" cy="1643074"/>
          </a:xfrm>
          <a:prstGeom prst="wedgeRoundRectCallout">
            <a:avLst>
              <a:gd name="adj1" fmla="val -63450"/>
              <a:gd name="adj2" fmla="val 13765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 musluklarından  su içmemeli ve tuvalette oyun oynamamalıyız.</a:t>
            </a:r>
          </a:p>
          <a:p>
            <a:pPr algn="ctr">
              <a:defRPr/>
            </a:pPr>
            <a:endParaRPr lang="tr-TR" sz="2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tr-TR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Picture 2" descr="C:\Users\fbilen\Desktop\klozet.jpg"/>
          <p:cNvPicPr>
            <a:picLocks noChangeAspect="1" noChangeArrowheads="1"/>
          </p:cNvPicPr>
          <p:nvPr/>
        </p:nvPicPr>
        <p:blipFill>
          <a:blip r:embed="rId3" cstate="print"/>
          <a:srcRect t="11264" b="4254"/>
          <a:stretch>
            <a:fillRect/>
          </a:stretch>
        </p:blipFill>
        <p:spPr bwMode="auto">
          <a:xfrm>
            <a:off x="6325154" y="1071547"/>
            <a:ext cx="4307351" cy="563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:\clients\2012\IPEK KAGIT\Projeler\IPE055 - İçerik Revizesi 2012\2-3 sinif ve 4-5. sinif içerik çalışması\selpak karakter cizimleri\05.09.2012\kiz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24" y="3798168"/>
            <a:ext cx="3059832" cy="30598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1714500" y="1571612"/>
            <a:ext cx="4667252" cy="707886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Erkekler erkek tuvaletine, kızlar kız tuvaletine gitmeli.</a:t>
            </a:r>
          </a:p>
        </p:txBody>
      </p:sp>
      <p:pic>
        <p:nvPicPr>
          <p:cNvPr id="40964" name="Picture 16" descr="IMAG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6532" y="2492896"/>
            <a:ext cx="785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8" descr="IMAG0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0212" y="2492896"/>
            <a:ext cx="808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>
            <a:spLocks noChangeArrowheads="1"/>
          </p:cNvSpPr>
          <p:nvPr/>
        </p:nvSpPr>
        <p:spPr bwMode="auto">
          <a:xfrm>
            <a:off x="1714500" y="2447215"/>
            <a:ext cx="4667252" cy="707886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Boş olsa bile yanlış tuvaleti kullanmamalıyız. </a:t>
            </a:r>
          </a:p>
        </p:txBody>
      </p:sp>
      <p:sp>
        <p:nvSpPr>
          <p:cNvPr id="9" name="8 Metin kutusu"/>
          <p:cNvSpPr txBox="1">
            <a:spLocks noChangeArrowheads="1"/>
          </p:cNvSpPr>
          <p:nvPr/>
        </p:nvSpPr>
        <p:spPr bwMode="auto">
          <a:xfrm>
            <a:off x="1714500" y="3322818"/>
            <a:ext cx="4667252" cy="40011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Tuvalete girerken kapıyı çalmalıyız.</a:t>
            </a:r>
          </a:p>
        </p:txBody>
      </p:sp>
      <p:sp>
        <p:nvSpPr>
          <p:cNvPr id="10" name="9 Metin kutusu"/>
          <p:cNvSpPr txBox="1">
            <a:spLocks noChangeArrowheads="1"/>
          </p:cNvSpPr>
          <p:nvPr/>
        </p:nvSpPr>
        <p:spPr bwMode="auto">
          <a:xfrm>
            <a:off x="1714500" y="3890645"/>
            <a:ext cx="4667252" cy="40011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İçeri girince kapıyı kapatmalıyız.</a:t>
            </a:r>
          </a:p>
        </p:txBody>
      </p:sp>
      <p:sp>
        <p:nvSpPr>
          <p:cNvPr id="12" name="11 Metin kutusu"/>
          <p:cNvSpPr txBox="1">
            <a:spLocks noChangeArrowheads="1"/>
          </p:cNvSpPr>
          <p:nvPr/>
        </p:nvSpPr>
        <p:spPr bwMode="auto">
          <a:xfrm>
            <a:off x="1714500" y="4458472"/>
            <a:ext cx="4669532" cy="707886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Çıkarken tuvalet musluğunu kapatmalıyız.</a:t>
            </a:r>
          </a:p>
        </p:txBody>
      </p:sp>
      <p:sp>
        <p:nvSpPr>
          <p:cNvPr id="13" name="12 Metin kutusu"/>
          <p:cNvSpPr txBox="1">
            <a:spLocks noChangeArrowheads="1"/>
          </p:cNvSpPr>
          <p:nvPr/>
        </p:nvSpPr>
        <p:spPr bwMode="auto">
          <a:xfrm>
            <a:off x="1714500" y="5334076"/>
            <a:ext cx="4669532" cy="40011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Çıkınca kapıyı açık bırakmalıyız.</a:t>
            </a:r>
          </a:p>
        </p:txBody>
      </p:sp>
      <p:sp>
        <p:nvSpPr>
          <p:cNvPr id="17" name="12 Başlık"/>
          <p:cNvSpPr>
            <a:spLocks noGrp="1"/>
          </p:cNvSpPr>
          <p:nvPr>
            <p:ph type="title"/>
          </p:nvPr>
        </p:nvSpPr>
        <p:spPr>
          <a:xfrm>
            <a:off x="1738282" y="274638"/>
            <a:ext cx="8715436" cy="10826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TUVALETİ NASIL KULLANMALIYIZ?</a:t>
            </a:r>
          </a:p>
        </p:txBody>
      </p:sp>
      <p:pic>
        <p:nvPicPr>
          <p:cNvPr id="11266" name="Picture 2" descr="H:\clients\2012\IPEK KAGIT\Projeler\IPE055 - İçerik Revizesi 2012\2-3 sinif ve 4-5. sinif içerik çalışması\selpak karakter cizimleri\05.09.2012\er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8" y="3284984"/>
            <a:ext cx="2448272" cy="2870334"/>
          </a:xfrm>
          <a:prstGeom prst="rect">
            <a:avLst/>
          </a:prstGeom>
          <a:noFill/>
        </p:spPr>
      </p:pic>
      <p:pic>
        <p:nvPicPr>
          <p:cNvPr id="11267" name="Picture 3" descr="H:\clients\2012\IPEK KAGIT\Projeler\IPE055 - İçerik Revizesi 2012\2-3 sinif ve 4-5. sinif içerik çalışması\selpak karakter cizimleri\05.09.2012\kiz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400256" y="3068961"/>
            <a:ext cx="2880320" cy="32152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GENEL VÜCUT TEMİZLİĞİ</a:t>
            </a:r>
          </a:p>
        </p:txBody>
      </p:sp>
      <p:sp>
        <p:nvSpPr>
          <p:cNvPr id="16" name="15 Patlama 1"/>
          <p:cNvSpPr/>
          <p:nvPr/>
        </p:nvSpPr>
        <p:spPr>
          <a:xfrm>
            <a:off x="3667108" y="2285992"/>
            <a:ext cx="3071834" cy="1714512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1400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latin typeface="Omnes" pitchFamily="50" charset="-94"/>
                <a:cs typeface="Arial" charset="0"/>
              </a:rPr>
              <a:t>Günde en az </a:t>
            </a:r>
          </a:p>
          <a:p>
            <a:pPr algn="ctr">
              <a:defRPr/>
            </a:pPr>
            <a:r>
              <a:rPr lang="tr-TR" sz="1400" b="1" u="sng" dirty="0">
                <a:solidFill>
                  <a:schemeClr val="bg1"/>
                </a:solidFill>
                <a:latin typeface="Omnes" pitchFamily="50" charset="-94"/>
                <a:cs typeface="Arial" charset="0"/>
              </a:rPr>
              <a:t>2 kere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latin typeface="Omnes" pitchFamily="50" charset="-94"/>
                <a:cs typeface="Arial" charset="0"/>
              </a:rPr>
              <a:t>dişlerimizi fırçalamalıyız.</a:t>
            </a:r>
          </a:p>
        </p:txBody>
      </p:sp>
      <p:sp>
        <p:nvSpPr>
          <p:cNvPr id="20" name="19 Patlama 1"/>
          <p:cNvSpPr/>
          <p:nvPr/>
        </p:nvSpPr>
        <p:spPr>
          <a:xfrm>
            <a:off x="1666844" y="1357298"/>
            <a:ext cx="2500330" cy="1731372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latin typeface="Omnes" pitchFamily="50" charset="-94"/>
              </a:rPr>
              <a:t>Günde en az </a:t>
            </a:r>
            <a:r>
              <a:rPr lang="tr-TR" sz="1400" b="1" u="sng" dirty="0">
                <a:solidFill>
                  <a:schemeClr val="bg1"/>
                </a:solidFill>
                <a:latin typeface="Omnes" pitchFamily="50" charset="-94"/>
              </a:rPr>
              <a:t>2 kere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latin typeface="Omnes" pitchFamily="50" charset="-94"/>
              </a:rPr>
              <a:t>yüzümüzü yıkamalıyız.</a:t>
            </a:r>
          </a:p>
        </p:txBody>
      </p:sp>
      <p:sp>
        <p:nvSpPr>
          <p:cNvPr id="21" name="20 Patlama 1"/>
          <p:cNvSpPr/>
          <p:nvPr/>
        </p:nvSpPr>
        <p:spPr>
          <a:xfrm>
            <a:off x="7881950" y="1858504"/>
            <a:ext cx="2643206" cy="1714512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latin typeface="Omnes" pitchFamily="50" charset="-94"/>
              </a:rPr>
              <a:t>Haftada en az </a:t>
            </a:r>
            <a:r>
              <a:rPr lang="tr-TR" sz="1400" b="1" u="sng" dirty="0">
                <a:solidFill>
                  <a:schemeClr val="bg1"/>
                </a:solidFill>
                <a:latin typeface="Omnes" pitchFamily="50" charset="-94"/>
              </a:rPr>
              <a:t>2 kere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latin typeface="Omnes" pitchFamily="50" charset="-94"/>
              </a:rPr>
              <a:t>banyo yapmalıyız.</a:t>
            </a:r>
          </a:p>
        </p:txBody>
      </p:sp>
      <p:pic>
        <p:nvPicPr>
          <p:cNvPr id="2050" name="Picture 2" descr="C:\Users\fbilen\AppData\Local\Temp\Rar$DR51.7680\tirnak.png"/>
          <p:cNvPicPr>
            <a:picLocks noChangeAspect="1" noChangeArrowheads="1"/>
          </p:cNvPicPr>
          <p:nvPr/>
        </p:nvPicPr>
        <p:blipFill>
          <a:blip r:embed="rId3" cstate="print"/>
          <a:srcRect t="25000" b="5208"/>
          <a:stretch>
            <a:fillRect/>
          </a:stretch>
        </p:blipFill>
        <p:spPr bwMode="auto">
          <a:xfrm>
            <a:off x="6191251" y="4857750"/>
            <a:ext cx="20478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Patlama 1"/>
          <p:cNvSpPr/>
          <p:nvPr/>
        </p:nvSpPr>
        <p:spPr>
          <a:xfrm>
            <a:off x="6238876" y="3286124"/>
            <a:ext cx="2428892" cy="1500198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latin typeface="Omnes" pitchFamily="50" charset="-94"/>
              </a:rPr>
              <a:t>Haftada </a:t>
            </a:r>
          </a:p>
          <a:p>
            <a:pPr algn="ctr">
              <a:defRPr/>
            </a:pPr>
            <a:r>
              <a:rPr lang="tr-TR" sz="1400" b="1" u="sng" dirty="0">
                <a:solidFill>
                  <a:schemeClr val="bg1"/>
                </a:solidFill>
                <a:latin typeface="Omnes" pitchFamily="50" charset="-94"/>
              </a:rPr>
              <a:t>bir kere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bg1"/>
                </a:solidFill>
                <a:latin typeface="Omnes" pitchFamily="50" charset="-94"/>
              </a:rPr>
              <a:t>tırnaklarımızı kesmeliyiz.</a:t>
            </a:r>
          </a:p>
        </p:txBody>
      </p:sp>
      <p:sp>
        <p:nvSpPr>
          <p:cNvPr id="24" name="23 Yuvarlatılmış Dikdörtgen"/>
          <p:cNvSpPr/>
          <p:nvPr/>
        </p:nvSpPr>
        <p:spPr>
          <a:xfrm>
            <a:off x="3359696" y="1556792"/>
            <a:ext cx="5184576" cy="1023382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El temizliği ve tuvalette temizlik gibi, genel vücut temizliği de sağlığımız için önemlidir.</a:t>
            </a:r>
          </a:p>
        </p:txBody>
      </p:sp>
      <p:pic>
        <p:nvPicPr>
          <p:cNvPr id="18434" name="Picture 2" descr="H:\clients\2012\IPEK KAGIT\Projeler\IPE055 - İçerik Revizesi 2012\2-3 sinif ve 4-5. sinif içerik çalışması\selpak karakter cizimleri\06.09.2012\snm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464" y="3068960"/>
            <a:ext cx="2664296" cy="1937670"/>
          </a:xfrm>
          <a:prstGeom prst="rect">
            <a:avLst/>
          </a:prstGeom>
          <a:noFill/>
        </p:spPr>
      </p:pic>
      <p:pic>
        <p:nvPicPr>
          <p:cNvPr id="18435" name="Picture 3" descr="H:\clients\2012\IPEK KAGIT\Projeler\IPE055 - İçerik Revizesi 2012\2-3 sinif ve 4-5. sinif içerik çalışması\selpak karakter cizimleri\06.09.2012\snm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721" y="4221088"/>
            <a:ext cx="2592287" cy="1885300"/>
          </a:xfrm>
          <a:prstGeom prst="rect">
            <a:avLst/>
          </a:prstGeom>
          <a:noFill/>
        </p:spPr>
      </p:pic>
      <p:pic>
        <p:nvPicPr>
          <p:cNvPr id="18436" name="Picture 4" descr="H:\clients\2012\IPEK KAGIT\Projeler\IPE055 - İçerik Revizesi 2012\2-3 sinif ve 4-5. sinif içerik çalışması\selpak karakter cizimleri\06.09.2012\snm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6241" y="3645024"/>
            <a:ext cx="2574287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fbilen\Desktop\afr-n-15303.jpg"/>
          <p:cNvPicPr>
            <a:picLocks noChangeAspect="1" noChangeArrowheads="1"/>
          </p:cNvPicPr>
          <p:nvPr/>
        </p:nvPicPr>
        <p:blipFill>
          <a:blip r:embed="rId3" cstate="print"/>
          <a:srcRect l="11250" b="3810"/>
          <a:stretch>
            <a:fillRect/>
          </a:stretch>
        </p:blipFill>
        <p:spPr bwMode="auto">
          <a:xfrm>
            <a:off x="4667240" y="1268760"/>
            <a:ext cx="6000760" cy="558924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1507" name="1 Başlık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96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ÇEVRE TEMİZLİĞİ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809720" y="1124744"/>
            <a:ext cx="3786214" cy="1857388"/>
          </a:xfrm>
          <a:prstGeom prst="wedgeRoundRectCallout">
            <a:avLst>
              <a:gd name="adj1" fmla="val -26685"/>
              <a:gd name="adj2" fmla="val 77485"/>
              <a:gd name="adj3" fmla="val 16667"/>
            </a:avLst>
          </a:prstGeom>
          <a:solidFill>
            <a:srgbClr val="66CCFF">
              <a:alpha val="60000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Kişisel temizliğimiz için su kaynakları çok önemlidir.</a:t>
            </a:r>
          </a:p>
          <a:p>
            <a:pPr>
              <a:spcBef>
                <a:spcPts val="1200"/>
              </a:spcBef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Sağlıklı bir yaşam için su kaynaklarımızı ve doğayı korumalıyız.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719736" y="3080360"/>
            <a:ext cx="2643206" cy="1428760"/>
          </a:xfrm>
          <a:prstGeom prst="wedgeRoundRectCallout">
            <a:avLst>
              <a:gd name="adj1" fmla="val -60807"/>
              <a:gd name="adj2" fmla="val 22870"/>
              <a:gd name="adj3" fmla="val 16667"/>
            </a:avLst>
          </a:prstGeom>
          <a:solidFill>
            <a:srgbClr val="66CCFF">
              <a:alpha val="60000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Sizce, su kaynaklarımızın tükenmemesi için ne yapmalıyız?</a:t>
            </a:r>
          </a:p>
        </p:txBody>
      </p:sp>
      <p:pic>
        <p:nvPicPr>
          <p:cNvPr id="10" name="Picture 3" descr="H:\clients\2012\IPEK KAGIT\Projeler\IPE055 - İçerik Revizesi 2012\2-3 sinif ve 4-5. sinif içerik çalışması\selpak karakter cizimleri\05.09.2012\er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357301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3" name="Picture 19" descr="C:\Users\ozkank\Desktop\solo\yeni gorsel\musluk-daml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7632" y="1071546"/>
            <a:ext cx="2712865" cy="314327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5" name="Picture 12" descr="C:\Users\ozkank\Desktop\solo\yeni gorsel\carp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8564" y="1587500"/>
            <a:ext cx="1993900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fbilen\Desktop\03406414.jpg"/>
          <p:cNvPicPr>
            <a:picLocks noChangeAspect="1" noChangeArrowheads="1"/>
          </p:cNvPicPr>
          <p:nvPr/>
        </p:nvPicPr>
        <p:blipFill>
          <a:blip r:embed="rId5" cstate="print"/>
          <a:srcRect l="13307" t="6862" b="9312"/>
          <a:stretch>
            <a:fillRect/>
          </a:stretch>
        </p:blipFill>
        <p:spPr bwMode="auto">
          <a:xfrm>
            <a:off x="7192094" y="3971628"/>
            <a:ext cx="20002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Başlık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0826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37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SU KAYNAKLARINI NASIL KORUMALIYIZ?</a:t>
            </a:r>
          </a:p>
        </p:txBody>
      </p:sp>
      <p:pic>
        <p:nvPicPr>
          <p:cNvPr id="17" name="Picture 12" descr="C:\Users\ozkank\Desktop\solo\yeni gorsel\carp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120" y="4387428"/>
            <a:ext cx="1993900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3030436" y="2643182"/>
            <a:ext cx="3857652" cy="1357322"/>
          </a:xfrm>
          <a:custGeom>
            <a:avLst/>
            <a:gdLst>
              <a:gd name="connsiteX0" fmla="*/ 0 w 2979269"/>
              <a:gd name="connsiteY0" fmla="*/ 190505 h 1143008"/>
              <a:gd name="connsiteX1" fmla="*/ 55798 w 2979269"/>
              <a:gd name="connsiteY1" fmla="*/ 55798 h 1143008"/>
              <a:gd name="connsiteX2" fmla="*/ 190506 w 2979269"/>
              <a:gd name="connsiteY2" fmla="*/ 1 h 1143008"/>
              <a:gd name="connsiteX3" fmla="*/ 496545 w 2979269"/>
              <a:gd name="connsiteY3" fmla="*/ 0 h 1143008"/>
              <a:gd name="connsiteX4" fmla="*/ 496545 w 2979269"/>
              <a:gd name="connsiteY4" fmla="*/ 0 h 1143008"/>
              <a:gd name="connsiteX5" fmla="*/ 1241362 w 2979269"/>
              <a:gd name="connsiteY5" fmla="*/ 0 h 1143008"/>
              <a:gd name="connsiteX6" fmla="*/ 2788764 w 2979269"/>
              <a:gd name="connsiteY6" fmla="*/ 0 h 1143008"/>
              <a:gd name="connsiteX7" fmla="*/ 2923471 w 2979269"/>
              <a:gd name="connsiteY7" fmla="*/ 55798 h 1143008"/>
              <a:gd name="connsiteX8" fmla="*/ 2979268 w 2979269"/>
              <a:gd name="connsiteY8" fmla="*/ 190506 h 1143008"/>
              <a:gd name="connsiteX9" fmla="*/ 2979269 w 2979269"/>
              <a:gd name="connsiteY9" fmla="*/ 666755 h 1143008"/>
              <a:gd name="connsiteX10" fmla="*/ 2979269 w 2979269"/>
              <a:gd name="connsiteY10" fmla="*/ 666755 h 1143008"/>
              <a:gd name="connsiteX11" fmla="*/ 2979269 w 2979269"/>
              <a:gd name="connsiteY11" fmla="*/ 952507 h 1143008"/>
              <a:gd name="connsiteX12" fmla="*/ 2979269 w 2979269"/>
              <a:gd name="connsiteY12" fmla="*/ 952503 h 1143008"/>
              <a:gd name="connsiteX13" fmla="*/ 2923471 w 2979269"/>
              <a:gd name="connsiteY13" fmla="*/ 1087210 h 1143008"/>
              <a:gd name="connsiteX14" fmla="*/ 2788764 w 2979269"/>
              <a:gd name="connsiteY14" fmla="*/ 1143008 h 1143008"/>
              <a:gd name="connsiteX15" fmla="*/ 1241362 w 2979269"/>
              <a:gd name="connsiteY15" fmla="*/ 1143008 h 1143008"/>
              <a:gd name="connsiteX16" fmla="*/ 496545 w 2979269"/>
              <a:gd name="connsiteY16" fmla="*/ 1143008 h 1143008"/>
              <a:gd name="connsiteX17" fmla="*/ 496545 w 2979269"/>
              <a:gd name="connsiteY17" fmla="*/ 1143008 h 1143008"/>
              <a:gd name="connsiteX18" fmla="*/ 190505 w 2979269"/>
              <a:gd name="connsiteY18" fmla="*/ 1143008 h 1143008"/>
              <a:gd name="connsiteX19" fmla="*/ 55798 w 2979269"/>
              <a:gd name="connsiteY19" fmla="*/ 1087210 h 1143008"/>
              <a:gd name="connsiteX20" fmla="*/ 0 w 2979269"/>
              <a:gd name="connsiteY20" fmla="*/ 952503 h 1143008"/>
              <a:gd name="connsiteX21" fmla="*/ 0 w 2979269"/>
              <a:gd name="connsiteY21" fmla="*/ 952507 h 1143008"/>
              <a:gd name="connsiteX22" fmla="*/ -415191 w 2979269"/>
              <a:gd name="connsiteY22" fmla="*/ 1138390 h 1143008"/>
              <a:gd name="connsiteX23" fmla="*/ 0 w 2979269"/>
              <a:gd name="connsiteY23" fmla="*/ 666755 h 1143008"/>
              <a:gd name="connsiteX24" fmla="*/ 0 w 2979269"/>
              <a:gd name="connsiteY24" fmla="*/ 190505 h 1143008"/>
              <a:gd name="connsiteX0" fmla="*/ 415191 w 3394460"/>
              <a:gd name="connsiteY0" fmla="*/ 190505 h 1143008"/>
              <a:gd name="connsiteX1" fmla="*/ 470989 w 3394460"/>
              <a:gd name="connsiteY1" fmla="*/ 55798 h 1143008"/>
              <a:gd name="connsiteX2" fmla="*/ 605697 w 3394460"/>
              <a:gd name="connsiteY2" fmla="*/ 1 h 1143008"/>
              <a:gd name="connsiteX3" fmla="*/ 911736 w 3394460"/>
              <a:gd name="connsiteY3" fmla="*/ 0 h 1143008"/>
              <a:gd name="connsiteX4" fmla="*/ 911736 w 3394460"/>
              <a:gd name="connsiteY4" fmla="*/ 0 h 1143008"/>
              <a:gd name="connsiteX5" fmla="*/ 1656553 w 3394460"/>
              <a:gd name="connsiteY5" fmla="*/ 0 h 1143008"/>
              <a:gd name="connsiteX6" fmla="*/ 3203955 w 3394460"/>
              <a:gd name="connsiteY6" fmla="*/ 0 h 1143008"/>
              <a:gd name="connsiteX7" fmla="*/ 3338662 w 3394460"/>
              <a:gd name="connsiteY7" fmla="*/ 55798 h 1143008"/>
              <a:gd name="connsiteX8" fmla="*/ 3394459 w 3394460"/>
              <a:gd name="connsiteY8" fmla="*/ 190506 h 1143008"/>
              <a:gd name="connsiteX9" fmla="*/ 3394460 w 3394460"/>
              <a:gd name="connsiteY9" fmla="*/ 666755 h 1143008"/>
              <a:gd name="connsiteX10" fmla="*/ 3394460 w 3394460"/>
              <a:gd name="connsiteY10" fmla="*/ 666755 h 1143008"/>
              <a:gd name="connsiteX11" fmla="*/ 3394460 w 3394460"/>
              <a:gd name="connsiteY11" fmla="*/ 952507 h 1143008"/>
              <a:gd name="connsiteX12" fmla="*/ 3394460 w 3394460"/>
              <a:gd name="connsiteY12" fmla="*/ 952503 h 1143008"/>
              <a:gd name="connsiteX13" fmla="*/ 3338662 w 3394460"/>
              <a:gd name="connsiteY13" fmla="*/ 1087210 h 1143008"/>
              <a:gd name="connsiteX14" fmla="*/ 3203955 w 3394460"/>
              <a:gd name="connsiteY14" fmla="*/ 1143008 h 1143008"/>
              <a:gd name="connsiteX15" fmla="*/ 1656553 w 3394460"/>
              <a:gd name="connsiteY15" fmla="*/ 1143008 h 1143008"/>
              <a:gd name="connsiteX16" fmla="*/ 911736 w 3394460"/>
              <a:gd name="connsiteY16" fmla="*/ 1143008 h 1143008"/>
              <a:gd name="connsiteX17" fmla="*/ 911736 w 3394460"/>
              <a:gd name="connsiteY17" fmla="*/ 1143008 h 1143008"/>
              <a:gd name="connsiteX18" fmla="*/ 605696 w 3394460"/>
              <a:gd name="connsiteY18" fmla="*/ 1143008 h 1143008"/>
              <a:gd name="connsiteX19" fmla="*/ 470989 w 3394460"/>
              <a:gd name="connsiteY19" fmla="*/ 1087210 h 1143008"/>
              <a:gd name="connsiteX20" fmla="*/ 415191 w 3394460"/>
              <a:gd name="connsiteY20" fmla="*/ 952503 h 1143008"/>
              <a:gd name="connsiteX21" fmla="*/ 415191 w 3394460"/>
              <a:gd name="connsiteY21" fmla="*/ 952507 h 1143008"/>
              <a:gd name="connsiteX22" fmla="*/ 0 w 3394460"/>
              <a:gd name="connsiteY22" fmla="*/ 1138390 h 1143008"/>
              <a:gd name="connsiteX23" fmla="*/ 394064 w 3394460"/>
              <a:gd name="connsiteY23" fmla="*/ 500066 h 1143008"/>
              <a:gd name="connsiteX24" fmla="*/ 415191 w 3394460"/>
              <a:gd name="connsiteY24" fmla="*/ 190505 h 1143008"/>
              <a:gd name="connsiteX0" fmla="*/ 415191 w 3394460"/>
              <a:gd name="connsiteY0" fmla="*/ 190505 h 1143008"/>
              <a:gd name="connsiteX1" fmla="*/ 470989 w 3394460"/>
              <a:gd name="connsiteY1" fmla="*/ 55798 h 1143008"/>
              <a:gd name="connsiteX2" fmla="*/ 605697 w 3394460"/>
              <a:gd name="connsiteY2" fmla="*/ 1 h 1143008"/>
              <a:gd name="connsiteX3" fmla="*/ 911736 w 3394460"/>
              <a:gd name="connsiteY3" fmla="*/ 0 h 1143008"/>
              <a:gd name="connsiteX4" fmla="*/ 911736 w 3394460"/>
              <a:gd name="connsiteY4" fmla="*/ 0 h 1143008"/>
              <a:gd name="connsiteX5" fmla="*/ 1656553 w 3394460"/>
              <a:gd name="connsiteY5" fmla="*/ 0 h 1143008"/>
              <a:gd name="connsiteX6" fmla="*/ 3203955 w 3394460"/>
              <a:gd name="connsiteY6" fmla="*/ 0 h 1143008"/>
              <a:gd name="connsiteX7" fmla="*/ 3338662 w 3394460"/>
              <a:gd name="connsiteY7" fmla="*/ 55798 h 1143008"/>
              <a:gd name="connsiteX8" fmla="*/ 3394459 w 3394460"/>
              <a:gd name="connsiteY8" fmla="*/ 190506 h 1143008"/>
              <a:gd name="connsiteX9" fmla="*/ 3394460 w 3394460"/>
              <a:gd name="connsiteY9" fmla="*/ 666755 h 1143008"/>
              <a:gd name="connsiteX10" fmla="*/ 3394460 w 3394460"/>
              <a:gd name="connsiteY10" fmla="*/ 666755 h 1143008"/>
              <a:gd name="connsiteX11" fmla="*/ 3394460 w 3394460"/>
              <a:gd name="connsiteY11" fmla="*/ 952507 h 1143008"/>
              <a:gd name="connsiteX12" fmla="*/ 3394460 w 3394460"/>
              <a:gd name="connsiteY12" fmla="*/ 952503 h 1143008"/>
              <a:gd name="connsiteX13" fmla="*/ 3338662 w 3394460"/>
              <a:gd name="connsiteY13" fmla="*/ 1087210 h 1143008"/>
              <a:gd name="connsiteX14" fmla="*/ 3203955 w 3394460"/>
              <a:gd name="connsiteY14" fmla="*/ 1143008 h 1143008"/>
              <a:gd name="connsiteX15" fmla="*/ 1656553 w 3394460"/>
              <a:gd name="connsiteY15" fmla="*/ 1143008 h 1143008"/>
              <a:gd name="connsiteX16" fmla="*/ 911736 w 3394460"/>
              <a:gd name="connsiteY16" fmla="*/ 1143008 h 1143008"/>
              <a:gd name="connsiteX17" fmla="*/ 911736 w 3394460"/>
              <a:gd name="connsiteY17" fmla="*/ 1143008 h 1143008"/>
              <a:gd name="connsiteX18" fmla="*/ 605696 w 3394460"/>
              <a:gd name="connsiteY18" fmla="*/ 1143008 h 1143008"/>
              <a:gd name="connsiteX19" fmla="*/ 470989 w 3394460"/>
              <a:gd name="connsiteY19" fmla="*/ 1087210 h 1143008"/>
              <a:gd name="connsiteX20" fmla="*/ 415191 w 3394460"/>
              <a:gd name="connsiteY20" fmla="*/ 952503 h 1143008"/>
              <a:gd name="connsiteX21" fmla="*/ 465502 w 3394460"/>
              <a:gd name="connsiteY21" fmla="*/ 714380 h 1143008"/>
              <a:gd name="connsiteX22" fmla="*/ 0 w 3394460"/>
              <a:gd name="connsiteY22" fmla="*/ 1138390 h 1143008"/>
              <a:gd name="connsiteX23" fmla="*/ 394064 w 3394460"/>
              <a:gd name="connsiteY23" fmla="*/ 500066 h 1143008"/>
              <a:gd name="connsiteX24" fmla="*/ 415191 w 3394460"/>
              <a:gd name="connsiteY24" fmla="*/ 190505 h 1143008"/>
              <a:gd name="connsiteX0" fmla="*/ 415191 w 3394460"/>
              <a:gd name="connsiteY0" fmla="*/ 190505 h 1143008"/>
              <a:gd name="connsiteX1" fmla="*/ 470989 w 3394460"/>
              <a:gd name="connsiteY1" fmla="*/ 55798 h 1143008"/>
              <a:gd name="connsiteX2" fmla="*/ 605697 w 3394460"/>
              <a:gd name="connsiteY2" fmla="*/ 1 h 1143008"/>
              <a:gd name="connsiteX3" fmla="*/ 911736 w 3394460"/>
              <a:gd name="connsiteY3" fmla="*/ 0 h 1143008"/>
              <a:gd name="connsiteX4" fmla="*/ 911736 w 3394460"/>
              <a:gd name="connsiteY4" fmla="*/ 0 h 1143008"/>
              <a:gd name="connsiteX5" fmla="*/ 1656553 w 3394460"/>
              <a:gd name="connsiteY5" fmla="*/ 0 h 1143008"/>
              <a:gd name="connsiteX6" fmla="*/ 3203955 w 3394460"/>
              <a:gd name="connsiteY6" fmla="*/ 0 h 1143008"/>
              <a:gd name="connsiteX7" fmla="*/ 3338662 w 3394460"/>
              <a:gd name="connsiteY7" fmla="*/ 55798 h 1143008"/>
              <a:gd name="connsiteX8" fmla="*/ 3394459 w 3394460"/>
              <a:gd name="connsiteY8" fmla="*/ 190506 h 1143008"/>
              <a:gd name="connsiteX9" fmla="*/ 3394460 w 3394460"/>
              <a:gd name="connsiteY9" fmla="*/ 666755 h 1143008"/>
              <a:gd name="connsiteX10" fmla="*/ 3394460 w 3394460"/>
              <a:gd name="connsiteY10" fmla="*/ 666755 h 1143008"/>
              <a:gd name="connsiteX11" fmla="*/ 3394460 w 3394460"/>
              <a:gd name="connsiteY11" fmla="*/ 952507 h 1143008"/>
              <a:gd name="connsiteX12" fmla="*/ 3394460 w 3394460"/>
              <a:gd name="connsiteY12" fmla="*/ 952503 h 1143008"/>
              <a:gd name="connsiteX13" fmla="*/ 3338662 w 3394460"/>
              <a:gd name="connsiteY13" fmla="*/ 1087210 h 1143008"/>
              <a:gd name="connsiteX14" fmla="*/ 3203955 w 3394460"/>
              <a:gd name="connsiteY14" fmla="*/ 1143008 h 1143008"/>
              <a:gd name="connsiteX15" fmla="*/ 1656553 w 3394460"/>
              <a:gd name="connsiteY15" fmla="*/ 1143008 h 1143008"/>
              <a:gd name="connsiteX16" fmla="*/ 911736 w 3394460"/>
              <a:gd name="connsiteY16" fmla="*/ 1143008 h 1143008"/>
              <a:gd name="connsiteX17" fmla="*/ 911736 w 3394460"/>
              <a:gd name="connsiteY17" fmla="*/ 1143008 h 1143008"/>
              <a:gd name="connsiteX18" fmla="*/ 605696 w 3394460"/>
              <a:gd name="connsiteY18" fmla="*/ 1143008 h 1143008"/>
              <a:gd name="connsiteX19" fmla="*/ 470989 w 3394460"/>
              <a:gd name="connsiteY19" fmla="*/ 1087210 h 1143008"/>
              <a:gd name="connsiteX20" fmla="*/ 415191 w 3394460"/>
              <a:gd name="connsiteY20" fmla="*/ 952503 h 1143008"/>
              <a:gd name="connsiteX21" fmla="*/ 394064 w 3394460"/>
              <a:gd name="connsiteY21" fmla="*/ 714380 h 1143008"/>
              <a:gd name="connsiteX22" fmla="*/ 0 w 3394460"/>
              <a:gd name="connsiteY22" fmla="*/ 1138390 h 1143008"/>
              <a:gd name="connsiteX23" fmla="*/ 394064 w 3394460"/>
              <a:gd name="connsiteY23" fmla="*/ 500066 h 1143008"/>
              <a:gd name="connsiteX24" fmla="*/ 415191 w 3394460"/>
              <a:gd name="connsiteY24" fmla="*/ 190505 h 1143008"/>
              <a:gd name="connsiteX0" fmla="*/ 306879 w 3286148"/>
              <a:gd name="connsiteY0" fmla="*/ 190505 h 1428760"/>
              <a:gd name="connsiteX1" fmla="*/ 362677 w 3286148"/>
              <a:gd name="connsiteY1" fmla="*/ 55798 h 1428760"/>
              <a:gd name="connsiteX2" fmla="*/ 497385 w 3286148"/>
              <a:gd name="connsiteY2" fmla="*/ 1 h 1428760"/>
              <a:gd name="connsiteX3" fmla="*/ 803424 w 3286148"/>
              <a:gd name="connsiteY3" fmla="*/ 0 h 1428760"/>
              <a:gd name="connsiteX4" fmla="*/ 803424 w 3286148"/>
              <a:gd name="connsiteY4" fmla="*/ 0 h 1428760"/>
              <a:gd name="connsiteX5" fmla="*/ 1548241 w 3286148"/>
              <a:gd name="connsiteY5" fmla="*/ 0 h 1428760"/>
              <a:gd name="connsiteX6" fmla="*/ 3095643 w 3286148"/>
              <a:gd name="connsiteY6" fmla="*/ 0 h 1428760"/>
              <a:gd name="connsiteX7" fmla="*/ 3230350 w 3286148"/>
              <a:gd name="connsiteY7" fmla="*/ 55798 h 1428760"/>
              <a:gd name="connsiteX8" fmla="*/ 3286147 w 3286148"/>
              <a:gd name="connsiteY8" fmla="*/ 190506 h 1428760"/>
              <a:gd name="connsiteX9" fmla="*/ 3286148 w 3286148"/>
              <a:gd name="connsiteY9" fmla="*/ 666755 h 1428760"/>
              <a:gd name="connsiteX10" fmla="*/ 3286148 w 3286148"/>
              <a:gd name="connsiteY10" fmla="*/ 666755 h 1428760"/>
              <a:gd name="connsiteX11" fmla="*/ 3286148 w 3286148"/>
              <a:gd name="connsiteY11" fmla="*/ 952507 h 1428760"/>
              <a:gd name="connsiteX12" fmla="*/ 3286148 w 3286148"/>
              <a:gd name="connsiteY12" fmla="*/ 952503 h 1428760"/>
              <a:gd name="connsiteX13" fmla="*/ 3230350 w 3286148"/>
              <a:gd name="connsiteY13" fmla="*/ 1087210 h 1428760"/>
              <a:gd name="connsiteX14" fmla="*/ 3095643 w 3286148"/>
              <a:gd name="connsiteY14" fmla="*/ 1143008 h 1428760"/>
              <a:gd name="connsiteX15" fmla="*/ 1548241 w 3286148"/>
              <a:gd name="connsiteY15" fmla="*/ 1143008 h 1428760"/>
              <a:gd name="connsiteX16" fmla="*/ 803424 w 3286148"/>
              <a:gd name="connsiteY16" fmla="*/ 1143008 h 1428760"/>
              <a:gd name="connsiteX17" fmla="*/ 803424 w 3286148"/>
              <a:gd name="connsiteY17" fmla="*/ 1143008 h 1428760"/>
              <a:gd name="connsiteX18" fmla="*/ 497384 w 3286148"/>
              <a:gd name="connsiteY18" fmla="*/ 1143008 h 1428760"/>
              <a:gd name="connsiteX19" fmla="*/ 362677 w 3286148"/>
              <a:gd name="connsiteY19" fmla="*/ 1087210 h 1428760"/>
              <a:gd name="connsiteX20" fmla="*/ 306879 w 3286148"/>
              <a:gd name="connsiteY20" fmla="*/ 952503 h 1428760"/>
              <a:gd name="connsiteX21" fmla="*/ 285752 w 3286148"/>
              <a:gd name="connsiteY21" fmla="*/ 714380 h 1428760"/>
              <a:gd name="connsiteX22" fmla="*/ 0 w 3286148"/>
              <a:gd name="connsiteY22" fmla="*/ 1428760 h 1428760"/>
              <a:gd name="connsiteX23" fmla="*/ 285752 w 3286148"/>
              <a:gd name="connsiteY23" fmla="*/ 500066 h 1428760"/>
              <a:gd name="connsiteX24" fmla="*/ 306879 w 3286148"/>
              <a:gd name="connsiteY24" fmla="*/ 190505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86148" h="1428760">
                <a:moveTo>
                  <a:pt x="306879" y="190505"/>
                </a:moveTo>
                <a:cubicBezTo>
                  <a:pt x="306879" y="139980"/>
                  <a:pt x="326950" y="91524"/>
                  <a:pt x="362677" y="55798"/>
                </a:cubicBezTo>
                <a:cubicBezTo>
                  <a:pt x="398404" y="20071"/>
                  <a:pt x="446859" y="0"/>
                  <a:pt x="497385" y="1"/>
                </a:cubicBezTo>
                <a:lnTo>
                  <a:pt x="803424" y="0"/>
                </a:lnTo>
                <a:lnTo>
                  <a:pt x="803424" y="0"/>
                </a:lnTo>
                <a:lnTo>
                  <a:pt x="1548241" y="0"/>
                </a:lnTo>
                <a:lnTo>
                  <a:pt x="3095643" y="0"/>
                </a:lnTo>
                <a:cubicBezTo>
                  <a:pt x="3146168" y="0"/>
                  <a:pt x="3194624" y="20071"/>
                  <a:pt x="3230350" y="55798"/>
                </a:cubicBezTo>
                <a:cubicBezTo>
                  <a:pt x="3266077" y="91525"/>
                  <a:pt x="3286148" y="139980"/>
                  <a:pt x="3286147" y="190506"/>
                </a:cubicBezTo>
                <a:cubicBezTo>
                  <a:pt x="3286147" y="349256"/>
                  <a:pt x="3286148" y="508005"/>
                  <a:pt x="3286148" y="666755"/>
                </a:cubicBezTo>
                <a:lnTo>
                  <a:pt x="3286148" y="666755"/>
                </a:lnTo>
                <a:lnTo>
                  <a:pt x="3286148" y="952507"/>
                </a:lnTo>
                <a:lnTo>
                  <a:pt x="3286148" y="952503"/>
                </a:lnTo>
                <a:cubicBezTo>
                  <a:pt x="3286148" y="1003028"/>
                  <a:pt x="3266077" y="1051484"/>
                  <a:pt x="3230350" y="1087210"/>
                </a:cubicBezTo>
                <a:cubicBezTo>
                  <a:pt x="3194623" y="1122937"/>
                  <a:pt x="3146168" y="1143008"/>
                  <a:pt x="3095643" y="1143008"/>
                </a:cubicBezTo>
                <a:lnTo>
                  <a:pt x="1548241" y="1143008"/>
                </a:lnTo>
                <a:lnTo>
                  <a:pt x="803424" y="1143008"/>
                </a:lnTo>
                <a:lnTo>
                  <a:pt x="803424" y="1143008"/>
                </a:lnTo>
                <a:lnTo>
                  <a:pt x="497384" y="1143008"/>
                </a:lnTo>
                <a:cubicBezTo>
                  <a:pt x="446859" y="1143008"/>
                  <a:pt x="398403" y="1122937"/>
                  <a:pt x="362677" y="1087210"/>
                </a:cubicBezTo>
                <a:cubicBezTo>
                  <a:pt x="326950" y="1051483"/>
                  <a:pt x="306879" y="1003028"/>
                  <a:pt x="306879" y="952503"/>
                </a:cubicBezTo>
                <a:lnTo>
                  <a:pt x="285752" y="714380"/>
                </a:lnTo>
                <a:lnTo>
                  <a:pt x="0" y="1428760"/>
                </a:lnTo>
                <a:lnTo>
                  <a:pt x="285752" y="500066"/>
                </a:lnTo>
                <a:lnTo>
                  <a:pt x="306879" y="190505"/>
                </a:lnTo>
                <a:close/>
              </a:path>
            </a:pathLst>
          </a:cu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tr-TR" sz="1000" b="1" dirty="0">
                <a:solidFill>
                  <a:srgbClr val="002060"/>
                </a:solidFill>
                <a:latin typeface="Century Gothic" pitchFamily="34" charset="0"/>
                <a:cs typeface="Tahoma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tr-TR" sz="2000" b="1" dirty="0">
                <a:solidFill>
                  <a:srgbClr val="002060"/>
                </a:solidFill>
                <a:latin typeface="Century Gothic" pitchFamily="34" charset="0"/>
                <a:cs typeface="Tahoma" charset="0"/>
              </a:rPr>
              <a:t> </a:t>
            </a: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Su kaynaklarının temiz    </a:t>
            </a:r>
          </a:p>
          <a:p>
            <a:pPr algn="ctr">
              <a:buFont typeface="Arial" charset="0"/>
              <a:buNone/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  kalması için ne yapmalıyız?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244618" y="1428738"/>
            <a:ext cx="4643470" cy="2571767"/>
          </a:xfrm>
          <a:custGeom>
            <a:avLst/>
            <a:gdLst>
              <a:gd name="connsiteX0" fmla="*/ 0 w 4071966"/>
              <a:gd name="connsiteY0" fmla="*/ 190505 h 1143008"/>
              <a:gd name="connsiteX1" fmla="*/ 55798 w 4071966"/>
              <a:gd name="connsiteY1" fmla="*/ 55798 h 1143008"/>
              <a:gd name="connsiteX2" fmla="*/ 190506 w 4071966"/>
              <a:gd name="connsiteY2" fmla="*/ 1 h 1143008"/>
              <a:gd name="connsiteX3" fmla="*/ 678661 w 4071966"/>
              <a:gd name="connsiteY3" fmla="*/ 0 h 1143008"/>
              <a:gd name="connsiteX4" fmla="*/ 678661 w 4071966"/>
              <a:gd name="connsiteY4" fmla="*/ 0 h 1143008"/>
              <a:gd name="connsiteX5" fmla="*/ 1696653 w 4071966"/>
              <a:gd name="connsiteY5" fmla="*/ 0 h 1143008"/>
              <a:gd name="connsiteX6" fmla="*/ 3881461 w 4071966"/>
              <a:gd name="connsiteY6" fmla="*/ 0 h 1143008"/>
              <a:gd name="connsiteX7" fmla="*/ 4016168 w 4071966"/>
              <a:gd name="connsiteY7" fmla="*/ 55798 h 1143008"/>
              <a:gd name="connsiteX8" fmla="*/ 4071965 w 4071966"/>
              <a:gd name="connsiteY8" fmla="*/ 190506 h 1143008"/>
              <a:gd name="connsiteX9" fmla="*/ 4071966 w 4071966"/>
              <a:gd name="connsiteY9" fmla="*/ 666755 h 1143008"/>
              <a:gd name="connsiteX10" fmla="*/ 4071966 w 4071966"/>
              <a:gd name="connsiteY10" fmla="*/ 666755 h 1143008"/>
              <a:gd name="connsiteX11" fmla="*/ 4071966 w 4071966"/>
              <a:gd name="connsiteY11" fmla="*/ 952507 h 1143008"/>
              <a:gd name="connsiteX12" fmla="*/ 4071966 w 4071966"/>
              <a:gd name="connsiteY12" fmla="*/ 952503 h 1143008"/>
              <a:gd name="connsiteX13" fmla="*/ 4016168 w 4071966"/>
              <a:gd name="connsiteY13" fmla="*/ 1087210 h 1143008"/>
              <a:gd name="connsiteX14" fmla="*/ 3881461 w 4071966"/>
              <a:gd name="connsiteY14" fmla="*/ 1143008 h 1143008"/>
              <a:gd name="connsiteX15" fmla="*/ 1696653 w 4071966"/>
              <a:gd name="connsiteY15" fmla="*/ 1143008 h 1143008"/>
              <a:gd name="connsiteX16" fmla="*/ 304664 w 4071966"/>
              <a:gd name="connsiteY16" fmla="*/ 2684377 h 1143008"/>
              <a:gd name="connsiteX17" fmla="*/ 678661 w 4071966"/>
              <a:gd name="connsiteY17" fmla="*/ 1143008 h 1143008"/>
              <a:gd name="connsiteX18" fmla="*/ 190505 w 4071966"/>
              <a:gd name="connsiteY18" fmla="*/ 1143008 h 1143008"/>
              <a:gd name="connsiteX19" fmla="*/ 55798 w 4071966"/>
              <a:gd name="connsiteY19" fmla="*/ 1087210 h 1143008"/>
              <a:gd name="connsiteX20" fmla="*/ 0 w 4071966"/>
              <a:gd name="connsiteY20" fmla="*/ 952503 h 1143008"/>
              <a:gd name="connsiteX21" fmla="*/ 0 w 4071966"/>
              <a:gd name="connsiteY21" fmla="*/ 952507 h 1143008"/>
              <a:gd name="connsiteX22" fmla="*/ 0 w 4071966"/>
              <a:gd name="connsiteY22" fmla="*/ 666755 h 1143008"/>
              <a:gd name="connsiteX23" fmla="*/ 0 w 4071966"/>
              <a:gd name="connsiteY23" fmla="*/ 666755 h 1143008"/>
              <a:gd name="connsiteX24" fmla="*/ 0 w 4071966"/>
              <a:gd name="connsiteY24" fmla="*/ 190505 h 1143008"/>
              <a:gd name="connsiteX0" fmla="*/ 0 w 4071966"/>
              <a:gd name="connsiteY0" fmla="*/ 190505 h 2684377"/>
              <a:gd name="connsiteX1" fmla="*/ 55798 w 4071966"/>
              <a:gd name="connsiteY1" fmla="*/ 55798 h 2684377"/>
              <a:gd name="connsiteX2" fmla="*/ 190506 w 4071966"/>
              <a:gd name="connsiteY2" fmla="*/ 1 h 2684377"/>
              <a:gd name="connsiteX3" fmla="*/ 678661 w 4071966"/>
              <a:gd name="connsiteY3" fmla="*/ 0 h 2684377"/>
              <a:gd name="connsiteX4" fmla="*/ 678661 w 4071966"/>
              <a:gd name="connsiteY4" fmla="*/ 0 h 2684377"/>
              <a:gd name="connsiteX5" fmla="*/ 1696653 w 4071966"/>
              <a:gd name="connsiteY5" fmla="*/ 0 h 2684377"/>
              <a:gd name="connsiteX6" fmla="*/ 3881461 w 4071966"/>
              <a:gd name="connsiteY6" fmla="*/ 0 h 2684377"/>
              <a:gd name="connsiteX7" fmla="*/ 4016168 w 4071966"/>
              <a:gd name="connsiteY7" fmla="*/ 55798 h 2684377"/>
              <a:gd name="connsiteX8" fmla="*/ 4071965 w 4071966"/>
              <a:gd name="connsiteY8" fmla="*/ 190506 h 2684377"/>
              <a:gd name="connsiteX9" fmla="*/ 4071966 w 4071966"/>
              <a:gd name="connsiteY9" fmla="*/ 666755 h 2684377"/>
              <a:gd name="connsiteX10" fmla="*/ 4071966 w 4071966"/>
              <a:gd name="connsiteY10" fmla="*/ 666755 h 2684377"/>
              <a:gd name="connsiteX11" fmla="*/ 4071966 w 4071966"/>
              <a:gd name="connsiteY11" fmla="*/ 952507 h 2684377"/>
              <a:gd name="connsiteX12" fmla="*/ 4071966 w 4071966"/>
              <a:gd name="connsiteY12" fmla="*/ 952503 h 2684377"/>
              <a:gd name="connsiteX13" fmla="*/ 4016168 w 4071966"/>
              <a:gd name="connsiteY13" fmla="*/ 1087210 h 2684377"/>
              <a:gd name="connsiteX14" fmla="*/ 3881461 w 4071966"/>
              <a:gd name="connsiteY14" fmla="*/ 1143008 h 2684377"/>
              <a:gd name="connsiteX15" fmla="*/ 1143008 w 4071966"/>
              <a:gd name="connsiteY15" fmla="*/ 1143008 h 2684377"/>
              <a:gd name="connsiteX16" fmla="*/ 304664 w 4071966"/>
              <a:gd name="connsiteY16" fmla="*/ 2684377 h 2684377"/>
              <a:gd name="connsiteX17" fmla="*/ 678661 w 4071966"/>
              <a:gd name="connsiteY17" fmla="*/ 1143008 h 2684377"/>
              <a:gd name="connsiteX18" fmla="*/ 190505 w 4071966"/>
              <a:gd name="connsiteY18" fmla="*/ 1143008 h 2684377"/>
              <a:gd name="connsiteX19" fmla="*/ 55798 w 4071966"/>
              <a:gd name="connsiteY19" fmla="*/ 1087210 h 2684377"/>
              <a:gd name="connsiteX20" fmla="*/ 0 w 4071966"/>
              <a:gd name="connsiteY20" fmla="*/ 952503 h 2684377"/>
              <a:gd name="connsiteX21" fmla="*/ 0 w 4071966"/>
              <a:gd name="connsiteY21" fmla="*/ 952507 h 2684377"/>
              <a:gd name="connsiteX22" fmla="*/ 0 w 4071966"/>
              <a:gd name="connsiteY22" fmla="*/ 666755 h 2684377"/>
              <a:gd name="connsiteX23" fmla="*/ 0 w 4071966"/>
              <a:gd name="connsiteY23" fmla="*/ 666755 h 2684377"/>
              <a:gd name="connsiteX24" fmla="*/ 0 w 4071966"/>
              <a:gd name="connsiteY24" fmla="*/ 190505 h 2684377"/>
              <a:gd name="connsiteX0" fmla="*/ 0 w 4071966"/>
              <a:gd name="connsiteY0" fmla="*/ 190505 h 2684377"/>
              <a:gd name="connsiteX1" fmla="*/ 55798 w 4071966"/>
              <a:gd name="connsiteY1" fmla="*/ 55798 h 2684377"/>
              <a:gd name="connsiteX2" fmla="*/ 190506 w 4071966"/>
              <a:gd name="connsiteY2" fmla="*/ 1 h 2684377"/>
              <a:gd name="connsiteX3" fmla="*/ 678661 w 4071966"/>
              <a:gd name="connsiteY3" fmla="*/ 0 h 2684377"/>
              <a:gd name="connsiteX4" fmla="*/ 678661 w 4071966"/>
              <a:gd name="connsiteY4" fmla="*/ 0 h 2684377"/>
              <a:gd name="connsiteX5" fmla="*/ 1696653 w 4071966"/>
              <a:gd name="connsiteY5" fmla="*/ 0 h 2684377"/>
              <a:gd name="connsiteX6" fmla="*/ 3881461 w 4071966"/>
              <a:gd name="connsiteY6" fmla="*/ 0 h 2684377"/>
              <a:gd name="connsiteX7" fmla="*/ 4016168 w 4071966"/>
              <a:gd name="connsiteY7" fmla="*/ 55798 h 2684377"/>
              <a:gd name="connsiteX8" fmla="*/ 4071965 w 4071966"/>
              <a:gd name="connsiteY8" fmla="*/ 190506 h 2684377"/>
              <a:gd name="connsiteX9" fmla="*/ 4071966 w 4071966"/>
              <a:gd name="connsiteY9" fmla="*/ 666755 h 2684377"/>
              <a:gd name="connsiteX10" fmla="*/ 4071966 w 4071966"/>
              <a:gd name="connsiteY10" fmla="*/ 666755 h 2684377"/>
              <a:gd name="connsiteX11" fmla="*/ 4071966 w 4071966"/>
              <a:gd name="connsiteY11" fmla="*/ 952507 h 2684377"/>
              <a:gd name="connsiteX12" fmla="*/ 4071966 w 4071966"/>
              <a:gd name="connsiteY12" fmla="*/ 952503 h 2684377"/>
              <a:gd name="connsiteX13" fmla="*/ 4016168 w 4071966"/>
              <a:gd name="connsiteY13" fmla="*/ 1087210 h 2684377"/>
              <a:gd name="connsiteX14" fmla="*/ 3881461 w 4071966"/>
              <a:gd name="connsiteY14" fmla="*/ 1143008 h 2684377"/>
              <a:gd name="connsiteX15" fmla="*/ 1143008 w 4071966"/>
              <a:gd name="connsiteY15" fmla="*/ 1143008 h 2684377"/>
              <a:gd name="connsiteX16" fmla="*/ 304664 w 4071966"/>
              <a:gd name="connsiteY16" fmla="*/ 2684377 h 2684377"/>
              <a:gd name="connsiteX17" fmla="*/ 285752 w 4071966"/>
              <a:gd name="connsiteY17" fmla="*/ 1143008 h 2684377"/>
              <a:gd name="connsiteX18" fmla="*/ 190505 w 4071966"/>
              <a:gd name="connsiteY18" fmla="*/ 1143008 h 2684377"/>
              <a:gd name="connsiteX19" fmla="*/ 55798 w 4071966"/>
              <a:gd name="connsiteY19" fmla="*/ 1087210 h 2684377"/>
              <a:gd name="connsiteX20" fmla="*/ 0 w 4071966"/>
              <a:gd name="connsiteY20" fmla="*/ 952503 h 2684377"/>
              <a:gd name="connsiteX21" fmla="*/ 0 w 4071966"/>
              <a:gd name="connsiteY21" fmla="*/ 952507 h 2684377"/>
              <a:gd name="connsiteX22" fmla="*/ 0 w 4071966"/>
              <a:gd name="connsiteY22" fmla="*/ 666755 h 2684377"/>
              <a:gd name="connsiteX23" fmla="*/ 0 w 4071966"/>
              <a:gd name="connsiteY23" fmla="*/ 666755 h 2684377"/>
              <a:gd name="connsiteX24" fmla="*/ 0 w 4071966"/>
              <a:gd name="connsiteY24" fmla="*/ 190505 h 2684377"/>
              <a:gd name="connsiteX0" fmla="*/ 0 w 4071966"/>
              <a:gd name="connsiteY0" fmla="*/ 190505 h 2684377"/>
              <a:gd name="connsiteX1" fmla="*/ 55798 w 4071966"/>
              <a:gd name="connsiteY1" fmla="*/ 55798 h 2684377"/>
              <a:gd name="connsiteX2" fmla="*/ 190506 w 4071966"/>
              <a:gd name="connsiteY2" fmla="*/ 1 h 2684377"/>
              <a:gd name="connsiteX3" fmla="*/ 678661 w 4071966"/>
              <a:gd name="connsiteY3" fmla="*/ 0 h 2684377"/>
              <a:gd name="connsiteX4" fmla="*/ 678661 w 4071966"/>
              <a:gd name="connsiteY4" fmla="*/ 0 h 2684377"/>
              <a:gd name="connsiteX5" fmla="*/ 1696653 w 4071966"/>
              <a:gd name="connsiteY5" fmla="*/ 0 h 2684377"/>
              <a:gd name="connsiteX6" fmla="*/ 3881461 w 4071966"/>
              <a:gd name="connsiteY6" fmla="*/ 0 h 2684377"/>
              <a:gd name="connsiteX7" fmla="*/ 4016168 w 4071966"/>
              <a:gd name="connsiteY7" fmla="*/ 55798 h 2684377"/>
              <a:gd name="connsiteX8" fmla="*/ 4071965 w 4071966"/>
              <a:gd name="connsiteY8" fmla="*/ 190506 h 2684377"/>
              <a:gd name="connsiteX9" fmla="*/ 4071966 w 4071966"/>
              <a:gd name="connsiteY9" fmla="*/ 666755 h 2684377"/>
              <a:gd name="connsiteX10" fmla="*/ 4071966 w 4071966"/>
              <a:gd name="connsiteY10" fmla="*/ 666755 h 2684377"/>
              <a:gd name="connsiteX11" fmla="*/ 4071966 w 4071966"/>
              <a:gd name="connsiteY11" fmla="*/ 952507 h 2684377"/>
              <a:gd name="connsiteX12" fmla="*/ 4071966 w 4071966"/>
              <a:gd name="connsiteY12" fmla="*/ 952503 h 2684377"/>
              <a:gd name="connsiteX13" fmla="*/ 4016168 w 4071966"/>
              <a:gd name="connsiteY13" fmla="*/ 1087210 h 2684377"/>
              <a:gd name="connsiteX14" fmla="*/ 3881461 w 4071966"/>
              <a:gd name="connsiteY14" fmla="*/ 1143008 h 2684377"/>
              <a:gd name="connsiteX15" fmla="*/ 500066 w 4071966"/>
              <a:gd name="connsiteY15" fmla="*/ 1143008 h 2684377"/>
              <a:gd name="connsiteX16" fmla="*/ 304664 w 4071966"/>
              <a:gd name="connsiteY16" fmla="*/ 2684377 h 2684377"/>
              <a:gd name="connsiteX17" fmla="*/ 285752 w 4071966"/>
              <a:gd name="connsiteY17" fmla="*/ 1143008 h 2684377"/>
              <a:gd name="connsiteX18" fmla="*/ 190505 w 4071966"/>
              <a:gd name="connsiteY18" fmla="*/ 1143008 h 2684377"/>
              <a:gd name="connsiteX19" fmla="*/ 55798 w 4071966"/>
              <a:gd name="connsiteY19" fmla="*/ 1087210 h 2684377"/>
              <a:gd name="connsiteX20" fmla="*/ 0 w 4071966"/>
              <a:gd name="connsiteY20" fmla="*/ 952503 h 2684377"/>
              <a:gd name="connsiteX21" fmla="*/ 0 w 4071966"/>
              <a:gd name="connsiteY21" fmla="*/ 952507 h 2684377"/>
              <a:gd name="connsiteX22" fmla="*/ 0 w 4071966"/>
              <a:gd name="connsiteY22" fmla="*/ 666755 h 2684377"/>
              <a:gd name="connsiteX23" fmla="*/ 0 w 4071966"/>
              <a:gd name="connsiteY23" fmla="*/ 666755 h 2684377"/>
              <a:gd name="connsiteX24" fmla="*/ 0 w 4071966"/>
              <a:gd name="connsiteY24" fmla="*/ 190505 h 2684377"/>
              <a:gd name="connsiteX0" fmla="*/ 0 w 4071966"/>
              <a:gd name="connsiteY0" fmla="*/ 190505 h 2684377"/>
              <a:gd name="connsiteX1" fmla="*/ 55798 w 4071966"/>
              <a:gd name="connsiteY1" fmla="*/ 55798 h 2684377"/>
              <a:gd name="connsiteX2" fmla="*/ 190506 w 4071966"/>
              <a:gd name="connsiteY2" fmla="*/ 1 h 2684377"/>
              <a:gd name="connsiteX3" fmla="*/ 678661 w 4071966"/>
              <a:gd name="connsiteY3" fmla="*/ 0 h 2684377"/>
              <a:gd name="connsiteX4" fmla="*/ 678661 w 4071966"/>
              <a:gd name="connsiteY4" fmla="*/ 0 h 2684377"/>
              <a:gd name="connsiteX5" fmla="*/ 1696653 w 4071966"/>
              <a:gd name="connsiteY5" fmla="*/ 0 h 2684377"/>
              <a:gd name="connsiteX6" fmla="*/ 3881461 w 4071966"/>
              <a:gd name="connsiteY6" fmla="*/ 0 h 2684377"/>
              <a:gd name="connsiteX7" fmla="*/ 4016168 w 4071966"/>
              <a:gd name="connsiteY7" fmla="*/ 55798 h 2684377"/>
              <a:gd name="connsiteX8" fmla="*/ 4071965 w 4071966"/>
              <a:gd name="connsiteY8" fmla="*/ 190506 h 2684377"/>
              <a:gd name="connsiteX9" fmla="*/ 4071966 w 4071966"/>
              <a:gd name="connsiteY9" fmla="*/ 666755 h 2684377"/>
              <a:gd name="connsiteX10" fmla="*/ 4071966 w 4071966"/>
              <a:gd name="connsiteY10" fmla="*/ 666755 h 2684377"/>
              <a:gd name="connsiteX11" fmla="*/ 4071966 w 4071966"/>
              <a:gd name="connsiteY11" fmla="*/ 952507 h 2684377"/>
              <a:gd name="connsiteX12" fmla="*/ 4071966 w 4071966"/>
              <a:gd name="connsiteY12" fmla="*/ 952503 h 2684377"/>
              <a:gd name="connsiteX13" fmla="*/ 4016168 w 4071966"/>
              <a:gd name="connsiteY13" fmla="*/ 1087210 h 2684377"/>
              <a:gd name="connsiteX14" fmla="*/ 3881461 w 4071966"/>
              <a:gd name="connsiteY14" fmla="*/ 1143008 h 2684377"/>
              <a:gd name="connsiteX15" fmla="*/ 571504 w 4071966"/>
              <a:gd name="connsiteY15" fmla="*/ 1143008 h 2684377"/>
              <a:gd name="connsiteX16" fmla="*/ 304664 w 4071966"/>
              <a:gd name="connsiteY16" fmla="*/ 2684377 h 2684377"/>
              <a:gd name="connsiteX17" fmla="*/ 285752 w 4071966"/>
              <a:gd name="connsiteY17" fmla="*/ 1143008 h 2684377"/>
              <a:gd name="connsiteX18" fmla="*/ 190505 w 4071966"/>
              <a:gd name="connsiteY18" fmla="*/ 1143008 h 2684377"/>
              <a:gd name="connsiteX19" fmla="*/ 55798 w 4071966"/>
              <a:gd name="connsiteY19" fmla="*/ 1087210 h 2684377"/>
              <a:gd name="connsiteX20" fmla="*/ 0 w 4071966"/>
              <a:gd name="connsiteY20" fmla="*/ 952503 h 2684377"/>
              <a:gd name="connsiteX21" fmla="*/ 0 w 4071966"/>
              <a:gd name="connsiteY21" fmla="*/ 952507 h 2684377"/>
              <a:gd name="connsiteX22" fmla="*/ 0 w 4071966"/>
              <a:gd name="connsiteY22" fmla="*/ 666755 h 2684377"/>
              <a:gd name="connsiteX23" fmla="*/ 0 w 4071966"/>
              <a:gd name="connsiteY23" fmla="*/ 666755 h 2684377"/>
              <a:gd name="connsiteX24" fmla="*/ 0 w 4071966"/>
              <a:gd name="connsiteY24" fmla="*/ 190505 h 268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71966" h="2684377">
                <a:moveTo>
                  <a:pt x="0" y="190505"/>
                </a:moveTo>
                <a:cubicBezTo>
                  <a:pt x="0" y="139980"/>
                  <a:pt x="20071" y="91524"/>
                  <a:pt x="55798" y="55798"/>
                </a:cubicBezTo>
                <a:cubicBezTo>
                  <a:pt x="91525" y="20071"/>
                  <a:pt x="139980" y="0"/>
                  <a:pt x="190506" y="1"/>
                </a:cubicBezTo>
                <a:lnTo>
                  <a:pt x="678661" y="0"/>
                </a:lnTo>
                <a:lnTo>
                  <a:pt x="678661" y="0"/>
                </a:lnTo>
                <a:lnTo>
                  <a:pt x="1696653" y="0"/>
                </a:lnTo>
                <a:lnTo>
                  <a:pt x="3881461" y="0"/>
                </a:lnTo>
                <a:cubicBezTo>
                  <a:pt x="3931986" y="0"/>
                  <a:pt x="3980442" y="20071"/>
                  <a:pt x="4016168" y="55798"/>
                </a:cubicBezTo>
                <a:cubicBezTo>
                  <a:pt x="4051895" y="91525"/>
                  <a:pt x="4071966" y="139980"/>
                  <a:pt x="4071965" y="190506"/>
                </a:cubicBezTo>
                <a:cubicBezTo>
                  <a:pt x="4071965" y="349256"/>
                  <a:pt x="4071966" y="508005"/>
                  <a:pt x="4071966" y="666755"/>
                </a:cubicBezTo>
                <a:lnTo>
                  <a:pt x="4071966" y="666755"/>
                </a:lnTo>
                <a:lnTo>
                  <a:pt x="4071966" y="952507"/>
                </a:lnTo>
                <a:lnTo>
                  <a:pt x="4071966" y="952503"/>
                </a:lnTo>
                <a:cubicBezTo>
                  <a:pt x="4071966" y="1003028"/>
                  <a:pt x="4051895" y="1051484"/>
                  <a:pt x="4016168" y="1087210"/>
                </a:cubicBezTo>
                <a:cubicBezTo>
                  <a:pt x="3980441" y="1122937"/>
                  <a:pt x="3931986" y="1143008"/>
                  <a:pt x="3881461" y="1143008"/>
                </a:cubicBezTo>
                <a:lnTo>
                  <a:pt x="571504" y="1143008"/>
                </a:lnTo>
                <a:lnTo>
                  <a:pt x="304664" y="2684377"/>
                </a:lnTo>
                <a:lnTo>
                  <a:pt x="285752" y="1143008"/>
                </a:lnTo>
                <a:lnTo>
                  <a:pt x="190505" y="1143008"/>
                </a:lnTo>
                <a:cubicBezTo>
                  <a:pt x="139980" y="1143008"/>
                  <a:pt x="91524" y="1122937"/>
                  <a:pt x="55798" y="1087210"/>
                </a:cubicBezTo>
                <a:cubicBezTo>
                  <a:pt x="20071" y="1051483"/>
                  <a:pt x="0" y="1003028"/>
                  <a:pt x="0" y="952503"/>
                </a:cubicBezTo>
                <a:lnTo>
                  <a:pt x="0" y="952507"/>
                </a:lnTo>
                <a:lnTo>
                  <a:pt x="0" y="666755"/>
                </a:lnTo>
                <a:lnTo>
                  <a:pt x="0" y="666755"/>
                </a:lnTo>
                <a:lnTo>
                  <a:pt x="0" y="190505"/>
                </a:lnTo>
                <a:close/>
              </a:path>
            </a:pathLst>
          </a:cu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endParaRPr lang="tr-TR" sz="1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Suyu boşa akıtmamalı, tasarruflu kullanmalıyız.</a:t>
            </a:r>
          </a:p>
          <a:p>
            <a:pPr algn="ctr">
              <a:defRPr/>
            </a:pPr>
            <a:endParaRPr lang="tr-TR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3816254" y="3870738"/>
            <a:ext cx="3071834" cy="1214446"/>
          </a:xfrm>
          <a:prstGeom prst="wedgeRoundRectCallout">
            <a:avLst>
              <a:gd name="adj1" fmla="val -63286"/>
              <a:gd name="adj2" fmla="val 15681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Çöpleri akarsu, deniz ve göllere atmamalıyız.</a:t>
            </a:r>
          </a:p>
        </p:txBody>
      </p:sp>
      <p:pic>
        <p:nvPicPr>
          <p:cNvPr id="14" name="Picture 2" descr="H:\clients\2012\IPEK KAGIT\Projeler\IPE055 - İçerik Revizesi 2012\2-3 sinif ve 4-5. sinif içerik çalışması\selpak karakter cizimleri\05.09.2012\kiz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9456" y="357301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TEMİZ BİR ÇEVRE İÇİN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1738282" y="1268760"/>
            <a:ext cx="4429156" cy="1017232"/>
          </a:xfrm>
          <a:prstGeom prst="wedgeRoundRectCallout">
            <a:avLst>
              <a:gd name="adj1" fmla="val -37202"/>
              <a:gd name="adj2" fmla="val 178889"/>
              <a:gd name="adj3" fmla="val 16667"/>
            </a:avLst>
          </a:prstGeom>
          <a:solidFill>
            <a:srgbClr val="66CCFF">
              <a:alpha val="60000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Doğada çözünmesi zor olan plastik atıkları olabildiğince azaltmalıyız.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524100" y="2428868"/>
            <a:ext cx="3929090" cy="1428760"/>
          </a:xfrm>
          <a:prstGeom prst="wedgeRoundRectCallout">
            <a:avLst>
              <a:gd name="adj1" fmla="val -35377"/>
              <a:gd name="adj2" fmla="val 64221"/>
              <a:gd name="adj3" fmla="val 16667"/>
            </a:avLst>
          </a:prstGeom>
          <a:solidFill>
            <a:srgbClr val="66CCFF">
              <a:alpha val="60000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Yeniden kullanım için uygun olan malzemeleri,  atılmadan önce yeniden ve daha uzun süre kullanmalıyız.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3603080" y="4016464"/>
            <a:ext cx="3429024" cy="1428760"/>
          </a:xfrm>
          <a:prstGeom prst="wedgeRoundRectCallout">
            <a:avLst>
              <a:gd name="adj1" fmla="val -60224"/>
              <a:gd name="adj2" fmla="val -23600"/>
              <a:gd name="adj3" fmla="val 16667"/>
            </a:avLst>
          </a:prstGeom>
          <a:solidFill>
            <a:srgbClr val="66CCFF">
              <a:alpha val="60000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Kağıt, cam, metal atıklar ve piller gibi malzemeleri geri dönüşüm için ayrıştırmalıyız.</a:t>
            </a:r>
          </a:p>
        </p:txBody>
      </p:sp>
      <p:pic>
        <p:nvPicPr>
          <p:cNvPr id="1026" name="Picture 2" descr="H:\clients\2010\IPEK KAGIT\projeler\IPE052-Ilkogretim Okullari Kisisel Hijyen Egitimi-Icerik Revize\Egitim Sunumlari\yeni icerik gorsel\visual photos\ie294-004.jpg"/>
          <p:cNvPicPr>
            <a:picLocks noChangeAspect="1" noChangeArrowheads="1"/>
          </p:cNvPicPr>
          <p:nvPr/>
        </p:nvPicPr>
        <p:blipFill>
          <a:blip r:embed="rId3" cstate="print"/>
          <a:srcRect t="34211" b="4537"/>
          <a:stretch>
            <a:fillRect/>
          </a:stretch>
        </p:blipFill>
        <p:spPr bwMode="auto">
          <a:xfrm>
            <a:off x="7096126" y="3843338"/>
            <a:ext cx="3286125" cy="28003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H:\clients\2010\IPEK KAGIT\projeler\IPE052-Ilkogretim Okullari Kisisel Hijyen Egitimi-Icerik Revize\Egitim Sunumlari\yeni icerik gorsel\visual photos\is098r0x9.jpg"/>
          <p:cNvPicPr>
            <a:picLocks noChangeAspect="1" noChangeArrowheads="1"/>
          </p:cNvPicPr>
          <p:nvPr/>
        </p:nvPicPr>
        <p:blipFill>
          <a:blip r:embed="rId4" cstate="print"/>
          <a:srcRect l="12371" t="36940" r="10309" b="3731"/>
          <a:stretch>
            <a:fillRect/>
          </a:stretch>
        </p:blipFill>
        <p:spPr bwMode="auto">
          <a:xfrm>
            <a:off x="8524876" y="1500188"/>
            <a:ext cx="1928813" cy="2214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:\clients\2010\IPEK KAGIT\projeler\IPE052-Ilkogretim Okullari Kisisel Hijyen Egitimi-Icerik Revize\Egitim Sunumlari\yeni icerik gorsel\visual photos\dsa10013.jpg"/>
          <p:cNvPicPr>
            <a:picLocks noChangeAspect="1" noChangeArrowheads="1"/>
          </p:cNvPicPr>
          <p:nvPr/>
        </p:nvPicPr>
        <p:blipFill>
          <a:blip r:embed="rId5" cstate="print"/>
          <a:srcRect l="17143" t="25000" r="20714" b="5208"/>
          <a:stretch>
            <a:fillRect/>
          </a:stretch>
        </p:blipFill>
        <p:spPr bwMode="auto">
          <a:xfrm>
            <a:off x="6551614" y="1508125"/>
            <a:ext cx="1901825" cy="219868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 descr="H:\clients\2012\IPEK KAGIT\Projeler\IPE055 - İçerik Revizesi 2012\2-3 sinif ve 4-5. sinif içerik çalışması\selpak karakter cizimleri\05.09.2012\er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424" y="364502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688138" y="2857500"/>
            <a:ext cx="184150" cy="457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tr-TR" sz="2400" b="1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3503712" y="1628800"/>
            <a:ext cx="4786346" cy="2520280"/>
          </a:xfrm>
          <a:prstGeom prst="roundRect">
            <a:avLst/>
          </a:prstGeom>
          <a:solidFill>
            <a:srgbClr val="66CCFF">
              <a:alpha val="50196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000" b="1" dirty="0">
                <a:solidFill>
                  <a:srgbClr val="002060"/>
                </a:solidFill>
                <a:latin typeface="Omnes" pitchFamily="50" charset="-94"/>
              </a:rPr>
              <a:t>Sağlıklı bir yaşam için hem kendi bedenimizin hem de çevremizin temizliğine dikkat etmeliyiz.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3503712" y="4293096"/>
            <a:ext cx="4786346" cy="1872208"/>
          </a:xfrm>
          <a:prstGeom prst="roundRect">
            <a:avLst/>
          </a:prstGeom>
          <a:solidFill>
            <a:srgbClr val="66CCFF">
              <a:alpha val="50196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000" b="1" dirty="0">
                <a:solidFill>
                  <a:srgbClr val="002060"/>
                </a:solidFill>
                <a:latin typeface="Omnes" pitchFamily="50" charset="-94"/>
              </a:rPr>
              <a:t>Temiz bir çevre için su kaynaklarımızı ve doğayı iyi korumalıyız.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3541902" y="548680"/>
            <a:ext cx="4714338" cy="936104"/>
          </a:xfrm>
          <a:prstGeom prst="roundRect">
            <a:avLst/>
          </a:prstGeom>
          <a:solidFill>
            <a:srgbClr val="66CCFF">
              <a:alpha val="50196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dirty="0">
                <a:solidFill>
                  <a:srgbClr val="002060"/>
                </a:solidFill>
                <a:latin typeface="Omnes" pitchFamily="50" charset="-94"/>
              </a:rPr>
              <a:t>Sonuç olarak;</a:t>
            </a:r>
          </a:p>
        </p:txBody>
      </p:sp>
      <p:pic>
        <p:nvPicPr>
          <p:cNvPr id="8" name="Picture 3" descr="H:\clients\2012\IPEK KAGIT\Projeler\IPE055 - İçerik Revizesi 2012\2-3 sinif ve 4-5. sinif içerik çalışması\selpak karakter cizimleri\05.09.2012\er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27448" y="3068961"/>
            <a:ext cx="3529330" cy="3483949"/>
          </a:xfrm>
          <a:prstGeom prst="rect">
            <a:avLst/>
          </a:prstGeom>
          <a:noFill/>
        </p:spPr>
      </p:pic>
      <p:pic>
        <p:nvPicPr>
          <p:cNvPr id="9" name="Picture 2" descr="H:\clients\2012\IPEK KAGIT\Projeler\IPE055 - İçerik Revizesi 2012\2-3 sinif ve 4-5. sinif içerik çalışması\selpak karakter cizimleri\05.09.2012\kiz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120" y="2708920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688138" y="2857500"/>
            <a:ext cx="184150" cy="457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tr-TR" sz="2400" b="1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5" name="14 Yuvarlatılmış Dikdörtgen"/>
          <p:cNvSpPr/>
          <p:nvPr/>
        </p:nvSpPr>
        <p:spPr>
          <a:xfrm>
            <a:off x="3719736" y="476672"/>
            <a:ext cx="4786346" cy="2520280"/>
          </a:xfrm>
          <a:prstGeom prst="roundRect">
            <a:avLst/>
          </a:prstGeom>
          <a:solidFill>
            <a:srgbClr val="66CCFF">
              <a:alpha val="50196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000" b="1" dirty="0">
                <a:solidFill>
                  <a:srgbClr val="002060"/>
                </a:solidFill>
                <a:latin typeface="Omnes" pitchFamily="50" charset="-94"/>
              </a:rPr>
              <a:t>Her zaman, her yerde tuvalet kullanım ve temizlik kurallarına uymalıyız.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3719736" y="3356992"/>
            <a:ext cx="4786346" cy="2520280"/>
          </a:xfrm>
          <a:prstGeom prst="roundRect">
            <a:avLst/>
          </a:prstGeom>
          <a:solidFill>
            <a:srgbClr val="66CCFF">
              <a:alpha val="50196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000" b="1" dirty="0">
                <a:solidFill>
                  <a:srgbClr val="002060"/>
                </a:solidFill>
                <a:latin typeface="Omnes" pitchFamily="50" charset="-94"/>
              </a:rPr>
              <a:t>Özellikle TUVALET KAĞIDI KULLANMAYI ve ELLERİMİZİ YIKAMAYI alışkanlık haline getirmeliyiz.</a:t>
            </a:r>
          </a:p>
        </p:txBody>
      </p:sp>
      <p:pic>
        <p:nvPicPr>
          <p:cNvPr id="9" name="Picture 2" descr="H:\clients\2012\IPEK KAGIT\Projeler\IPE055 - İçerik Revizesi 2012\2-3 sinif ve 4-5. sinif içerik çalışması\selpak karakter cizimleri\06.09.2012\er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2564907"/>
            <a:ext cx="3528392" cy="3528391"/>
          </a:xfrm>
          <a:prstGeom prst="rect">
            <a:avLst/>
          </a:prstGeom>
          <a:noFill/>
        </p:spPr>
      </p:pic>
      <p:pic>
        <p:nvPicPr>
          <p:cNvPr id="10" name="Picture 3" descr="H:\clients\2012\IPEK KAGIT\Projeler\IPE055 - İçerik Revizesi 2012\2-3 sinif ve 4-5. sinif içerik çalışması\selpak karakter cizimleri\06.09.2012\kiz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48129" y="2348880"/>
            <a:ext cx="3819305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47529" y="2708921"/>
            <a:ext cx="3126631" cy="24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3600" b="1" dirty="0">
                <a:solidFill>
                  <a:srgbClr val="002060"/>
                </a:solidFill>
                <a:latin typeface="Omnes" pitchFamily="50" charset="-94"/>
              </a:rPr>
              <a:t>Biz</a:t>
            </a:r>
            <a:br>
              <a:rPr lang="tr-TR" sz="3600" b="1" dirty="0">
                <a:solidFill>
                  <a:srgbClr val="002060"/>
                </a:solidFill>
                <a:latin typeface="Omnes" pitchFamily="50" charset="-94"/>
              </a:rPr>
            </a:br>
            <a:r>
              <a:rPr lang="tr-TR" sz="3600" b="1" dirty="0">
                <a:solidFill>
                  <a:srgbClr val="002060"/>
                </a:solidFill>
                <a:latin typeface="Omnes" pitchFamily="50" charset="-94"/>
              </a:rPr>
              <a:t>Tuvalet</a:t>
            </a:r>
            <a:br>
              <a:rPr lang="tr-TR" sz="3600" b="1" dirty="0">
                <a:solidFill>
                  <a:srgbClr val="002060"/>
                </a:solidFill>
                <a:latin typeface="Omnes" pitchFamily="50" charset="-94"/>
              </a:rPr>
            </a:br>
            <a:r>
              <a:rPr lang="tr-TR" sz="3600" b="1" dirty="0">
                <a:solidFill>
                  <a:srgbClr val="002060"/>
                </a:solidFill>
                <a:latin typeface="Omnes" pitchFamily="50" charset="-94"/>
              </a:rPr>
              <a:t>Kağıdı</a:t>
            </a:r>
            <a:br>
              <a:rPr lang="tr-TR" sz="3600" b="1" dirty="0">
                <a:solidFill>
                  <a:srgbClr val="002060"/>
                </a:solidFill>
                <a:latin typeface="Omnes" pitchFamily="50" charset="-94"/>
              </a:rPr>
            </a:br>
            <a:r>
              <a:rPr lang="tr-TR" sz="3600" b="1" dirty="0">
                <a:solidFill>
                  <a:srgbClr val="002060"/>
                </a:solidFill>
                <a:latin typeface="Omnes" pitchFamily="50" charset="-94"/>
              </a:rPr>
              <a:t>Kullanırız!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328249" y="3212977"/>
            <a:ext cx="2304381" cy="17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3600" b="1" dirty="0">
                <a:solidFill>
                  <a:srgbClr val="002060"/>
                </a:solidFill>
                <a:latin typeface="Omnes" pitchFamily="50" charset="-94"/>
              </a:rPr>
              <a:t>Biz</a:t>
            </a:r>
            <a:br>
              <a:rPr lang="tr-TR" sz="3600" b="1" dirty="0">
                <a:solidFill>
                  <a:srgbClr val="002060"/>
                </a:solidFill>
                <a:latin typeface="Omnes" pitchFamily="50" charset="-94"/>
              </a:rPr>
            </a:br>
            <a:r>
              <a:rPr lang="tr-TR" sz="3600" b="1" dirty="0">
                <a:solidFill>
                  <a:srgbClr val="002060"/>
                </a:solidFill>
                <a:latin typeface="Omnes" pitchFamily="50" charset="-94"/>
              </a:rPr>
              <a:t>Ellerimizi Yıkarız!</a:t>
            </a:r>
          </a:p>
        </p:txBody>
      </p:sp>
      <p:pic>
        <p:nvPicPr>
          <p:cNvPr id="20482" name="Picture 2" descr="H:\clients\2012\IPEK KAGIT\Projeler\IPE055 - İçerik Revizesi 2012\2-3 sinif ve 4-5. sinif içerik çalışması\selpak karakter cizimleri\06.09.2012\er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196752"/>
            <a:ext cx="3960440" cy="3960440"/>
          </a:xfrm>
          <a:prstGeom prst="rect">
            <a:avLst/>
          </a:prstGeom>
          <a:noFill/>
        </p:spPr>
      </p:pic>
      <p:pic>
        <p:nvPicPr>
          <p:cNvPr id="20483" name="Picture 3" descr="H:\clients\2012\IPEK KAGIT\Projeler\IPE055 - İçerik Revizesi 2012\2-3 sinif ve 4-5. sinif içerik çalışması\selpak karakter cizimleri\06.09.2012\kiz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47928" y="1124744"/>
            <a:ext cx="4165754" cy="41857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mi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43672" y="404664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4"/>
          <p:cNvSpPr txBox="1">
            <a:spLocks noChangeArrowheads="1"/>
          </p:cNvSpPr>
          <p:nvPr/>
        </p:nvSpPr>
        <p:spPr bwMode="auto">
          <a:xfrm>
            <a:off x="1703388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1952596" y="1356728"/>
            <a:ext cx="3694158" cy="2000264"/>
          </a:xfrm>
          <a:prstGeom prst="wedgeRoundRectCallout">
            <a:avLst>
              <a:gd name="adj1" fmla="val 4391"/>
              <a:gd name="adj2" fmla="val 68952"/>
              <a:gd name="adj3" fmla="val 16667"/>
            </a:avLst>
          </a:prstGeom>
          <a:solidFill>
            <a:srgbClr val="66CCFF">
              <a:alpha val="49019"/>
            </a:srgbClr>
          </a:solidFill>
          <a:ln w="254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 algn="ctr">
              <a:spcBef>
                <a:spcPct val="50000"/>
              </a:spcBef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Çevremizde hastalıklara yol açan çeşitli mikroplar bulunmaktadır. </a:t>
            </a:r>
          </a:p>
          <a:p>
            <a:pPr algn="ctr">
              <a:spcBef>
                <a:spcPct val="50000"/>
              </a:spcBef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Sizce bu mikropları gözümüzle görebilir miyiz?</a:t>
            </a:r>
          </a:p>
        </p:txBody>
      </p:sp>
      <p:sp>
        <p:nvSpPr>
          <p:cNvPr id="14" name="1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MİKROPLAR</a:t>
            </a:r>
          </a:p>
        </p:txBody>
      </p:sp>
      <p:grpSp>
        <p:nvGrpSpPr>
          <p:cNvPr id="11" name="21 Grup"/>
          <p:cNvGrpSpPr/>
          <p:nvPr/>
        </p:nvGrpSpPr>
        <p:grpSpPr>
          <a:xfrm>
            <a:off x="5879976" y="1700808"/>
            <a:ext cx="1728192" cy="2583920"/>
            <a:chOff x="4071934" y="1500174"/>
            <a:chExt cx="2018464" cy="2799944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2" name="Picture 3" descr="H:\clients\2010\IPEK KAGIT\projeler\II. donem icerigin revize edilmesi - IPE052\egitim sunumlari\yeni icerik gorsel\foto\b30514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4810" y="1785926"/>
              <a:ext cx="1875588" cy="25141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12 Metin kutusu"/>
            <p:cNvSpPr txBox="1"/>
            <p:nvPr/>
          </p:nvSpPr>
          <p:spPr>
            <a:xfrm>
              <a:off x="4071934" y="1500174"/>
              <a:ext cx="1009366" cy="4002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dirty="0">
                  <a:solidFill>
                    <a:srgbClr val="002060"/>
                  </a:solidFill>
                </a:rPr>
                <a:t>mantar</a:t>
              </a:r>
            </a:p>
          </p:txBody>
        </p:sp>
      </p:grpSp>
      <p:grpSp>
        <p:nvGrpSpPr>
          <p:cNvPr id="15" name="22 Grup"/>
          <p:cNvGrpSpPr/>
          <p:nvPr/>
        </p:nvGrpSpPr>
        <p:grpSpPr>
          <a:xfrm>
            <a:off x="7752184" y="1268760"/>
            <a:ext cx="2448272" cy="1711092"/>
            <a:chOff x="6000760" y="1285860"/>
            <a:chExt cx="2857520" cy="215980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6" name="Picture 4" descr="H:\clients\2010\IPEK KAGIT\projeler\II. donem icerigin revize edilmesi - IPE052\egitim sunumlari\yeni icerik gorsel\foto\bb233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36" y="1500174"/>
              <a:ext cx="2714644" cy="19454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16 Metin kutusu"/>
            <p:cNvSpPr txBox="1"/>
            <p:nvPr/>
          </p:nvSpPr>
          <p:spPr>
            <a:xfrm>
              <a:off x="6000760" y="1285860"/>
              <a:ext cx="983974" cy="4661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dirty="0">
                  <a:solidFill>
                    <a:srgbClr val="002060"/>
                  </a:solidFill>
                </a:rPr>
                <a:t>bakteri</a:t>
              </a:r>
            </a:p>
          </p:txBody>
        </p:sp>
      </p:grpSp>
      <p:grpSp>
        <p:nvGrpSpPr>
          <p:cNvPr id="18" name="20 Grup"/>
          <p:cNvGrpSpPr/>
          <p:nvPr/>
        </p:nvGrpSpPr>
        <p:grpSpPr>
          <a:xfrm>
            <a:off x="5735961" y="4509120"/>
            <a:ext cx="2626821" cy="1656184"/>
            <a:chOff x="3042765" y="4429132"/>
            <a:chExt cx="2969191" cy="2001011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9" name="Picture 2" descr="H:\clients\2010\IPEK KAGIT\projeler\II. donem icerigin revize edilmesi - IPE052\egitim sunumlari\yeni icerik gorsel\foto\a4655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554" y="4429132"/>
              <a:ext cx="2654402" cy="200101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19 Metin kutusu"/>
            <p:cNvSpPr txBox="1"/>
            <p:nvPr/>
          </p:nvSpPr>
          <p:spPr>
            <a:xfrm>
              <a:off x="3042765" y="4429132"/>
              <a:ext cx="716076" cy="4462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dirty="0">
                  <a:solidFill>
                    <a:srgbClr val="002060"/>
                  </a:solidFill>
                </a:rPr>
                <a:t>virüs</a:t>
              </a:r>
            </a:p>
          </p:txBody>
        </p:sp>
      </p:grpSp>
      <p:grpSp>
        <p:nvGrpSpPr>
          <p:cNvPr id="21" name="19 Grup"/>
          <p:cNvGrpSpPr/>
          <p:nvPr/>
        </p:nvGrpSpPr>
        <p:grpSpPr>
          <a:xfrm>
            <a:off x="8184233" y="3429001"/>
            <a:ext cx="2069995" cy="2423939"/>
            <a:chOff x="6000760" y="3643314"/>
            <a:chExt cx="2323827" cy="280578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2" name="Picture 5" descr="H:\clients\2010\IPEK KAGIT\projeler\II. donem icerigin revize edilmesi - IPE052\egitim sunumlari\yeni icerik gorsel\foto\parazi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0826" y="3643314"/>
              <a:ext cx="1823761" cy="28057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22 Metin kutusu"/>
            <p:cNvSpPr txBox="1"/>
            <p:nvPr/>
          </p:nvSpPr>
          <p:spPr>
            <a:xfrm>
              <a:off x="6000760" y="3643314"/>
              <a:ext cx="925411" cy="4275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dirty="0">
                  <a:solidFill>
                    <a:srgbClr val="002060"/>
                  </a:solidFill>
                </a:rPr>
                <a:t>parazit</a:t>
              </a:r>
            </a:p>
          </p:txBody>
        </p:sp>
      </p:grpSp>
      <p:pic>
        <p:nvPicPr>
          <p:cNvPr id="24" name="Picture 2" descr="H:\clients\2012\IPEK KAGIT\Projeler\IPE055 - İçerik Revizesi 2012\2-3 sinif ve 4-5. sinif içerik çalışması\selpak karakter cizimleri\05.09.2012\kiz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488" y="342900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zkank\Desktop\banlık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920" y="1988841"/>
            <a:ext cx="1800200" cy="18001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2301806" y="1556792"/>
            <a:ext cx="2786082" cy="1573222"/>
          </a:xfrm>
          <a:prstGeom prst="wedgeRoundRectCallout">
            <a:avLst>
              <a:gd name="adj1" fmla="val -22427"/>
              <a:gd name="adj2" fmla="val 82026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Hastalıklara yol açan bu mikroplar vücudumuza nasıl bulaşabilir?</a:t>
            </a:r>
          </a:p>
        </p:txBody>
      </p:sp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1666844" y="274638"/>
            <a:ext cx="8858312" cy="1143000"/>
          </a:xfrm>
        </p:spPr>
        <p:txBody>
          <a:bodyPr>
            <a:noAutofit/>
          </a:bodyPr>
          <a:lstStyle/>
          <a:p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MİKROPLARI NEYLE GÖRÜRÜZ?</a:t>
            </a:r>
          </a:p>
        </p:txBody>
      </p:sp>
      <p:pic>
        <p:nvPicPr>
          <p:cNvPr id="1027" name="Picture 3" descr="H:\clients\2012\IPEK KAGIT\Projeler\IPE055 - İçerik Revizesi 2012\2-3 sinif ve 4-5. sinif içerik çalışması\selpak karakter cizimleri\mikrosk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9" y="1700808"/>
            <a:ext cx="6830207" cy="4968552"/>
          </a:xfrm>
          <a:prstGeom prst="rect">
            <a:avLst/>
          </a:prstGeom>
          <a:noFill/>
        </p:spPr>
      </p:pic>
      <p:pic>
        <p:nvPicPr>
          <p:cNvPr id="25" name="Picture 4" descr="C:\Users\ozkank\Desktop\İK-İÇERİK REVİZYONU\yeni sunum-ozk\gmikrop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422108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C:\Users\ozkank\Desktop\İK-İÇERİK REVİZYONU\yeni sunum-ozk\gmikrop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3832" y="422108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ozkank\Desktop\İK-İÇERİK REVİZYONU\yeni sunum-ozk\gmikrop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3832" y="422108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ozkank\Desktop\İK-İÇERİK REVİZYONU\yeni sunum-ozk\gmikrop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3832" y="422108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clients\2012\IPEK KAGIT\Projeler\IPE055 - İçerik Revizesi 2012\2-3 sinif ve 4-5. sinif içerik çalışması\selpak karakter cizimleri\05.09.2012\er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5520" y="364502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1738282" y="274638"/>
            <a:ext cx="8686800" cy="1082660"/>
          </a:xfrm>
        </p:spPr>
        <p:txBody>
          <a:bodyPr>
            <a:noAutofit/>
          </a:bodyPr>
          <a:lstStyle/>
          <a:p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MİKROPLAR VÜCUDUMUZA HANGİ YOLLARLA BULAŞIR?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738282" y="1484784"/>
            <a:ext cx="3493622" cy="2088232"/>
          </a:xfrm>
          <a:prstGeom prst="wedgeRoundRectCallout">
            <a:avLst>
              <a:gd name="adj1" fmla="val 10156"/>
              <a:gd name="adj2" fmla="val 60785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Mikroplar vücudumuza çeşitli araçlarla bulaşabilir.</a:t>
            </a:r>
          </a:p>
          <a:p>
            <a:pPr algn="ctr">
              <a:spcAft>
                <a:spcPts val="600"/>
              </a:spcAft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Ayrıca yiyecek ve içecekler temiz görünse bile mikroplu olabilir.</a:t>
            </a:r>
          </a:p>
          <a:p>
            <a:pPr algn="ctr">
              <a:defRPr/>
            </a:pPr>
            <a:endParaRPr lang="en-US" b="1" dirty="0">
              <a:solidFill>
                <a:srgbClr val="002060"/>
              </a:solidFill>
              <a:latin typeface="Comic Sans MS" pitchFamily="66" charset="0"/>
              <a:cs typeface="Tahoma" charset="0"/>
            </a:endParaRPr>
          </a:p>
        </p:txBody>
      </p:sp>
      <p:pic>
        <p:nvPicPr>
          <p:cNvPr id="2" name="Picture 2" descr="H:\clients\2012\IPEK KAGIT\Projeler\IPE055 - İçerik Revizesi 2012\2-3 sinif ve 4-5. sinif içerik çalışması\selpak karakter cizimleri\meyvel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2636912"/>
            <a:ext cx="5238750" cy="3810000"/>
          </a:xfrm>
          <a:prstGeom prst="rect">
            <a:avLst/>
          </a:prstGeom>
          <a:noFill/>
        </p:spPr>
      </p:pic>
      <p:pic>
        <p:nvPicPr>
          <p:cNvPr id="19" name="Picture 3" descr="C:\Users\ozkank\Desktop\İK-İÇERİK REVİZYONU\yeni sunum-ozk\elm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65" y="1285860"/>
            <a:ext cx="2219325" cy="2457450"/>
          </a:xfrm>
          <a:prstGeom prst="rect">
            <a:avLst/>
          </a:prstGeom>
          <a:noFill/>
        </p:spPr>
      </p:pic>
      <p:pic>
        <p:nvPicPr>
          <p:cNvPr id="20" name="Picture 4" descr="C:\Users\ozkank\Desktop\İK-İÇERİK REVİZYONU\yeni sunum-ozk\ki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032" y="3356992"/>
            <a:ext cx="1497170" cy="1266840"/>
          </a:xfrm>
          <a:prstGeom prst="rect">
            <a:avLst/>
          </a:prstGeom>
          <a:noFill/>
        </p:spPr>
      </p:pic>
      <p:pic>
        <p:nvPicPr>
          <p:cNvPr id="21" name="Picture 4" descr="C:\Users\ozkank\Desktop\İK-İÇERİK REVİZYONU\yeni sunum-ozk\ki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5960" y="4149081"/>
            <a:ext cx="5191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:\Users\ozkank\Desktop\İK-İÇERİK REVİZYONU\yeni sunum-ozk\ki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224" y="4365105"/>
            <a:ext cx="714380" cy="604477"/>
          </a:xfrm>
          <a:prstGeom prst="rect">
            <a:avLst/>
          </a:prstGeom>
          <a:noFill/>
        </p:spPr>
      </p:pic>
      <p:pic>
        <p:nvPicPr>
          <p:cNvPr id="23" name="Picture 4" descr="C:\Users\ozkank\Desktop\İK-İÇERİK REVİZYONU\yeni sunum-ozk\ki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888" y="4869160"/>
            <a:ext cx="785818" cy="664924"/>
          </a:xfrm>
          <a:prstGeom prst="rect">
            <a:avLst/>
          </a:prstGeom>
          <a:noFill/>
        </p:spPr>
      </p:pic>
      <p:pic>
        <p:nvPicPr>
          <p:cNvPr id="11" name="Picture 2" descr="H:\clients\2012\IPEK KAGIT\Projeler\IPE055 - İçerik Revizesi 2012\2-3 sinif ve 4-5. sinif içerik çalışması\selpak karakter cizimleri\05.09.2012\kiz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9496" y="35010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2544E-6 L -0.25347 0.21716 " pathEditMode="fixed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10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C:\Users\ozkank\Desktop\solo\yeni gorsel\bard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457">
            <a:off x="7046394" y="2827339"/>
            <a:ext cx="23114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C:\Users\ozkank\Desktop\solo\yeni gorsel\muslu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6050" y="1357314"/>
            <a:ext cx="1530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MİKROPLAR VÜCUDUMUZA NASIL BULAŞIR?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1952596" y="1628800"/>
            <a:ext cx="4357718" cy="1857388"/>
          </a:xfrm>
          <a:prstGeom prst="wedgeRoundRectCallout">
            <a:avLst>
              <a:gd name="adj1" fmla="val 1612"/>
              <a:gd name="adj2" fmla="val 66838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İçtiğimiz, meyve yıkadığımız, </a:t>
            </a:r>
            <a:br>
              <a:rPr lang="tr-TR" sz="2000" b="1" dirty="0">
                <a:solidFill>
                  <a:srgbClr val="002060"/>
                </a:solidFill>
                <a:latin typeface="Omnes" pitchFamily="50" charset="-94"/>
              </a:rPr>
            </a:b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vücut temizliği için kullandığımız su temiz olmalıdır.</a:t>
            </a:r>
          </a:p>
          <a:p>
            <a:pPr algn="ctr">
              <a:spcBef>
                <a:spcPct val="50000"/>
              </a:spcBef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Temiz suyun özellikleri nelerdir?</a:t>
            </a:r>
          </a:p>
        </p:txBody>
      </p:sp>
      <p:pic>
        <p:nvPicPr>
          <p:cNvPr id="8" name="Picture 2" descr="H:\clients\2012\IPEK KAGIT\Projeler\IPE055 - İçerik Revizesi 2012\2-3 sinif ve 4-5. sinif içerik çalışması\selpak karakter cizimleri\05.09.2012\er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3472" y="3717032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MİKROPLAR VÜCUDUMUZA NASIL BULAŞIR?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1775520" y="2060848"/>
            <a:ext cx="4608512" cy="936104"/>
          </a:xfrm>
          <a:prstGeom prst="wedgeRoundRectCallout">
            <a:avLst>
              <a:gd name="adj1" fmla="val 2288"/>
              <a:gd name="adj2" fmla="val 100284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Ellerimiz </a:t>
            </a:r>
          </a:p>
          <a:p>
            <a:pPr algn="ctr"/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en çok kirlenen organımızdır.</a:t>
            </a:r>
          </a:p>
        </p:txBody>
      </p:sp>
      <p:pic>
        <p:nvPicPr>
          <p:cNvPr id="5123" name="Picture 3" descr="H:\clients\2012\IPEK KAGIT\Projeler\IPE055 - İçerik Revizesi 2012\2-3 sinif ve 4-5. sinif içerik çalışması\selpak karakter cizimleri\06.09.2012\snm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8" y="3501009"/>
            <a:ext cx="3240360" cy="2356625"/>
          </a:xfrm>
          <a:prstGeom prst="rect">
            <a:avLst/>
          </a:prstGeom>
          <a:noFill/>
        </p:spPr>
      </p:pic>
      <p:pic>
        <p:nvPicPr>
          <p:cNvPr id="5124" name="Picture 4" descr="H:\clients\2012\IPEK KAGIT\Projeler\IPE055 - İçerik Revizesi 2012\2-3 sinif ve 4-5. sinif içerik çalışması\selpak karakter cizimleri\06.09.2012\snm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16080" y="1639186"/>
            <a:ext cx="3024336" cy="2437887"/>
          </a:xfrm>
          <a:prstGeom prst="rect">
            <a:avLst/>
          </a:prstGeom>
          <a:noFill/>
        </p:spPr>
      </p:pic>
      <p:pic>
        <p:nvPicPr>
          <p:cNvPr id="5125" name="Picture 5" descr="H:\clients\2012\IPEK KAGIT\Projeler\IPE055 - İçerik Revizesi 2012\2-3 sinif ve 4-5. sinif içerik çalışması\selpak karakter cizimleri\06.09.2012\snm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7790" y="4149080"/>
            <a:ext cx="3130699" cy="2276872"/>
          </a:xfrm>
          <a:prstGeom prst="rect">
            <a:avLst/>
          </a:prstGeom>
          <a:noFill/>
        </p:spPr>
      </p:pic>
      <p:pic>
        <p:nvPicPr>
          <p:cNvPr id="8" name="Picture 2" descr="H:\clients\2012\IPEK KAGIT\Projeler\IPE055 - İçerik Revizesi 2012\2-3 sinif ve 4-5. sinif içerik çalışması\selpak karakter cizimleri\05.09.2012\er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512" y="357301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C:\Users\ozkank\Desktop\İÇERİK REVİZYONU\tuval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68761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ozkank\Desktop\İÇERİK REVİZYONU\bakt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389" y="3463925"/>
            <a:ext cx="225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ozkank\Desktop\İÇERİK REVİZYONU\man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4353" y="1916833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ozkank\Desktop\İÇERİK REVİZYONU\parazi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14796">
            <a:off x="8850313" y="5986464"/>
            <a:ext cx="228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ozkank\Desktop\İÇERİK REVİZYONU\vir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414922">
            <a:off x="4348163" y="4962526"/>
            <a:ext cx="1952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ozkank\Desktop\İÇERİK REVİZYONU\bakt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921" y="4437113"/>
            <a:ext cx="3571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ozkank\Desktop\İÇERİK REVİZYONU\bakt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6143625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ozkank\Desktop\İÇERİK REVİZYONU\bakt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5301208"/>
            <a:ext cx="3571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ozkank\Desktop\İÇERİK REVİZYONU\bakt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500" y="3429001"/>
            <a:ext cx="223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ozkank\Desktop\İÇERİK REVİZYONU\bakt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7768" y="5877272"/>
            <a:ext cx="2857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ozkank\Desktop\İÇERİK REVİZYONU\bakt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3625" y="5357813"/>
            <a:ext cx="3571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ozkank\Desktop\İÇERİK REVİZYONU\bakt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0" y="3429001"/>
            <a:ext cx="3571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ozkank\Desktop\İÇERİK REVİZYONU\man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063" y="1484784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:\Users\ozkank\Desktop\İÇERİK REVİZYONU\man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5" y="371475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C:\Users\ozkank\Desktop\İÇERİK REVİZYONU\man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1813" y="3571876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ozkank\Desktop\İÇERİK REVİZYONU\man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2538" y="2071688"/>
            <a:ext cx="2397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:\Users\ozkank\Desktop\İÇERİK REVİZYONU\man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67814" y="4929189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C:\Users\ozkank\Desktop\İÇERİK REVİZYONU\man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525" y="4987925"/>
            <a:ext cx="4905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C:\Users\ozkank\Desktop\İÇERİK REVİZYONU\man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848" y="6500812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C:\Users\ozkank\Desktop\İÇERİK REVİZYONU\vir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931064">
            <a:off x="10107614" y="4460876"/>
            <a:ext cx="192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C:\Users\ozkank\Desktop\İÇERİK REVİZYONU\vir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11781">
            <a:off x="6688689" y="4069907"/>
            <a:ext cx="1730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C:\Users\ozkank\Desktop\İÇERİK REVİZYONU\vir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74282">
            <a:off x="4737100" y="3883025"/>
            <a:ext cx="17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C:\Users\ozkank\Desktop\İÇERİK REVİZYONU\parazi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45938">
            <a:off x="5015058" y="5405029"/>
            <a:ext cx="2190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C:\Users\ozkank\Desktop\İÇERİK REVİZYONU\parazi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801" y="4149081"/>
            <a:ext cx="1476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C:\Users\ozkank\Desktop\İÇERİK REVİZYONU\parazi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2939" y="3421063"/>
            <a:ext cx="1476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C:\Users\ozkank\Desktop\İÇERİK REVİZYONU\parazi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91105">
            <a:off x="6675102" y="4408925"/>
            <a:ext cx="2111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1919536" y="2358570"/>
            <a:ext cx="1714512" cy="1214446"/>
          </a:xfrm>
          <a:prstGeom prst="wedgeRoundRectCallout">
            <a:avLst>
              <a:gd name="adj1" fmla="val -10116"/>
              <a:gd name="adj2" fmla="val 68487"/>
              <a:gd name="adj3" fmla="val 16667"/>
            </a:avLst>
          </a:prstGeom>
          <a:solidFill>
            <a:srgbClr val="66CCFF">
              <a:alpha val="80000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Sizce bu neden olabilir?</a:t>
            </a:r>
          </a:p>
        </p:txBody>
      </p:sp>
      <p:pic>
        <p:nvPicPr>
          <p:cNvPr id="18463" name="Picture 5" descr="C:\Users\ozkank\Desktop\İÇERİK REVİZYONU\parazi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556882">
            <a:off x="10015539" y="3298826"/>
            <a:ext cx="1984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5" descr="C:\Users\ozkank\Desktop\İÇERİK REVİZYONU\parazi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556882">
            <a:off x="8372953" y="4310785"/>
            <a:ext cx="1825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 descr="C:\Users\ozkank\Desktop\İÇERİK REVİZYONU\parazi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3993" y="6618288"/>
            <a:ext cx="7143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6" descr="C:\Users\ozkank\Desktop\İÇERİK REVİZYONU\vir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251959">
            <a:off x="7971581" y="5567076"/>
            <a:ext cx="13493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TUVALETLER</a:t>
            </a:r>
          </a:p>
        </p:txBody>
      </p:sp>
      <p:sp>
        <p:nvSpPr>
          <p:cNvPr id="38" name="37 Patlama 2"/>
          <p:cNvSpPr/>
          <p:nvPr/>
        </p:nvSpPr>
        <p:spPr>
          <a:xfrm>
            <a:off x="3738546" y="1145834"/>
            <a:ext cx="5072098" cy="2715214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ahoma" charset="0"/>
              </a:rPr>
              <a:t>Mikropların en çok bulunduğu yerlerden biri de tuvaletlerdir.</a:t>
            </a:r>
          </a:p>
        </p:txBody>
      </p:sp>
      <p:pic>
        <p:nvPicPr>
          <p:cNvPr id="36" name="Picture 2" descr="H:\clients\2012\IPEK KAGIT\Projeler\IPE055 - İçerik Revizesi 2012\2-3 sinif ve 4-5. sinif içerik çalışması\selpak karakter cizimleri\05.09.2012\er0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9456" y="3717032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remove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34" dur="5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remove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4.07407E-6 C 0.00364 0.00811 0.01076 0.02037 0.04392 0.0257 C 0.09097 0.03449 0.09791 0.00047 0.15451 0.01065 C 0.20538 0.01991 0.175 0.04514 0.22413 0.05371 C 0.27517 0.06297 0.25 0.03542 0.30451 0.0463 C 0.35382 0.0551 0.32482 0.06505 0.36857 0.07269 C 0.41076 0.08033 0.38975 0.06528 0.42812 0.07199 C 0.44913 0.07616 0.45121 0.07894 0.45173 0.08149 " pathEditMode="relative" rAng="467149" ptsTypes="ffffffff">
                                      <p:cBhvr>
                                        <p:cTn id="4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4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18 -0.00092 C 0.004 -0.02314 -0.03385 -0.03102 -0.06996 -0.05856 C -0.10607 -0.08264 -0.11441 -0.05856 -0.16302 -0.0956 C -0.20052 -0.12523 -0.20469 -0.19004 -0.23524 -0.20671 C -0.28021 -0.21967 -0.2908 -0.21041 -0.34219 -0.24004 C -0.3783 -0.26967 -0.35104 -0.29074 -0.39878 -0.32847 C -0.44496 -0.36296 -0.43333 -0.3162 -0.47552 -0.34884 C -0.4993 -0.36643 -0.49774 -0.37615 -0.49705 -0.38287 " pathEditMode="relative" rAng="0" ptsTypes="ffffffff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35 -0.00023 C 0.00868 0.00787 0.04409 0.00024 0.06354 -0.00926 C 0.11996 -0.0449 0.09305 -0.07569 0.16215 -0.12013 C 0.22396 -0.15972 0.22847 -0.12384 0.28715 -0.16088 C 0.35 -0.20138 0.31493 -0.20902 0.36493 -0.24421 C 0.42448 -0.28194 0.39323 -0.24213 0.44548 -0.27569 C 0.49653 -0.30763 0.46753 -0.30393 0.51493 -0.33333 C 0.54097 -0.35023 0.54462 -0.34676 0.54791 -0.34398 " pathEditMode="relative" rAng="0" ptsTypes="ffffffff">
                                      <p:cBhvr>
                                        <p:cTn id="4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1.48148E-6 C 0.00278 0.00996 0.01007 0.02222 0.02465 0.01574 C 0.04462 0.00741 0.03489 -0.04028 0.05989 -0.05139 C 0.08246 -0.06088 0.08003 -0.01412 0.10121 -0.02384 C 0.12361 -0.0331 0.10416 -0.05764 0.1276 -0.06782 C 0.14896 -0.07662 0.14253 -0.05185 0.1618 -0.05972 C 0.17986 -0.06736 0.16614 -0.07824 0.18316 -0.08588 C 0.19201 -0.09004 0.19427 -0.08588 0.19583 -0.0831 " pathEditMode="relative" rAng="-1054867" ptsTypes="ffffffff">
                                      <p:cBhvr>
                                        <p:cTn id="4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4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6.66667E-6 C -0.0059 -0.01181 -0.01181 -0.02362 -0.01458 -0.04167 C -0.01736 -0.05973 -0.00972 -0.08959 -0.01667 -0.10834 C -0.02361 -0.12709 -0.03906 -0.14237 -0.05625 -0.15417 C -0.07344 -0.16598 -0.10382 -0.17038 -0.11979 -0.17917 C -0.13577 -0.18797 -0.13073 -0.20325 -0.15208 -0.20695 C -0.17344 -0.21066 -0.21545 -0.20024 -0.24792 -0.2014 C -0.28038 -0.20255 -0.32188 -0.21575 -0.34688 -0.2139 C -0.37188 -0.21204 -0.3849 -0.20117 -0.39792 -0.19029 " pathEditMode="relative" ptsTypes="aaaaaaaaA">
                                      <p:cBhvr>
                                        <p:cTn id="48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7.5E-6 4.81481E-6 C -0.00053 0.00092 -0.00105 0.00185 0.00485 -0.00324 C 0.01076 -0.00833 0.02256 -0.02408 0.03576 -0.03102 C 0.04895 -0.03796 0.07187 -0.03658 0.08402 -0.04537 C 0.09617 -0.05417 0.10416 -0.07685 0.10833 -0.08333 " pathEditMode="relative" ptsTypes="aaaaA">
                                      <p:cBhvr>
                                        <p:cTn id="5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1.48148E-6 C -0.00174 -0.04537 -0.00348 -0.09051 -0.00209 -0.13055 C -0.0007 -0.1706 0.00765 -0.20949 0.00834 -0.24028 C 0.00903 -0.27106 0.00556 -0.29328 0.00209 -0.31528 " pathEditMode="relative" ptsTypes="aaaA">
                                      <p:cBhvr>
                                        <p:cTn id="5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1.48148E-6 C -0.00174 -0.04537 -0.00348 -0.09051 -0.00209 -0.13055 C -0.0007 -0.1706 0.00765 -0.20949 0.00834 -0.24028 C 0.00903 -0.27106 0.00556 -0.29328 0.00209 -0.31528 " pathEditMode="relative" ptsTypes="aaaA">
                                      <p:cBhvr>
                                        <p:cTn id="5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27778E-6 -2.59259E-6 C 0.0302 -0.01227 0.06058 -0.0243 0.09861 -0.02592 C 0.13663 -0.02755 0.18749 -0.00764 0.22777 -0.00926 C 0.26805 -0.01088 0.31058 -0.02384 0.34027 -0.03518 C 0.36996 -0.04653 0.38767 -0.06227 0.40555 -0.07778 " pathEditMode="relative" ptsTypes="aaaaA">
                                      <p:cBhvr>
                                        <p:cTn id="5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7.40741E-7 C -0.0257 -0.00787 -0.05139 -0.0155 -0.075 -0.01666 C -0.09861 -0.01782 -0.11997 -0.00671 -0.14167 -0.0074 C -0.16337 -0.0081 -0.18525 -0.02013 -0.20556 -0.02037 C -0.22587 -0.0206 -0.24497 -0.01504 -0.26389 -0.00925 " pathEditMode="relative" ptsTypes="aaaaA">
                                      <p:cBhvr>
                                        <p:cTn id="5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1776412" y="1268760"/>
            <a:ext cx="3671516" cy="2160240"/>
          </a:xfrm>
          <a:prstGeom prst="wedgeRoundRectCallout">
            <a:avLst>
              <a:gd name="adj1" fmla="val 5566"/>
              <a:gd name="adj2" fmla="val 68449"/>
              <a:gd name="adj3" fmla="val 16667"/>
            </a:avLst>
          </a:prstGeom>
          <a:solidFill>
            <a:srgbClr val="66CCFF">
              <a:alpha val="38823"/>
            </a:srgbClr>
          </a:solidFill>
          <a:ln w="2540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Tuvalette temizlenirken elimize çok miktarda mikrop bulaşabilir.</a:t>
            </a:r>
          </a:p>
          <a:p>
            <a:pPr>
              <a:spcAft>
                <a:spcPts val="600"/>
              </a:spcAft>
              <a:defRPr/>
            </a:pPr>
            <a:r>
              <a:rPr lang="tr-TR" sz="2000" b="1" dirty="0">
                <a:solidFill>
                  <a:srgbClr val="002060"/>
                </a:solidFill>
                <a:latin typeface="Omnes" pitchFamily="50" charset="-94"/>
              </a:rPr>
              <a:t>Kirli eliyle yiyeceklere dokunan bu arkadaşımıza sizce ne olabilir?</a:t>
            </a:r>
          </a:p>
        </p:txBody>
      </p:sp>
      <p:sp>
        <p:nvSpPr>
          <p:cNvPr id="15" name="1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200" b="1" dirty="0">
                <a:solidFill>
                  <a:srgbClr val="002060"/>
                </a:solidFill>
                <a:latin typeface="Omnes" pitchFamily="50" charset="-94"/>
                <a:ea typeface="+mn-ea"/>
                <a:cs typeface="+mn-cs"/>
              </a:rPr>
              <a:t>TUVALETTE TEMİZLİK</a:t>
            </a:r>
          </a:p>
        </p:txBody>
      </p:sp>
      <p:pic>
        <p:nvPicPr>
          <p:cNvPr id="7170" name="Picture 2" descr="H:\clients\2012\IPEK KAGIT\Projeler\IPE055 - İçerik Revizesi 2012\2-3 sinif ve 4-5. sinif içerik çalışması\selpak karakter cizimleri\06.09.2012\snm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48" y="2204864"/>
            <a:ext cx="4233574" cy="3960440"/>
          </a:xfrm>
          <a:prstGeom prst="rect">
            <a:avLst/>
          </a:prstGeom>
          <a:noFill/>
        </p:spPr>
      </p:pic>
      <p:pic>
        <p:nvPicPr>
          <p:cNvPr id="6146" name="Picture 2" descr="H:\clients\2012\IPEK KAGIT\Projeler\IPE055 - İçerik Revizesi 2012\2-3 sinif ve 4-5. sinif içerik çalışması\selpak karakter cizimleri\ek cizimler 07.09.2012\snm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152" y="1124744"/>
            <a:ext cx="3779912" cy="2749026"/>
          </a:xfrm>
          <a:prstGeom prst="rect">
            <a:avLst/>
          </a:prstGeom>
          <a:noFill/>
        </p:spPr>
      </p:pic>
      <p:pic>
        <p:nvPicPr>
          <p:cNvPr id="6147" name="Picture 3" descr="H:\clients\2012\IPEK KAGIT\Projeler\IPE055 - İçerik Revizesi 2012\2-3 sinif ve 4-5. sinif içerik çalışması\selpak karakter cizimleri\ek cizimler 07.09.2012\snm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2184" y="3789040"/>
            <a:ext cx="3762418" cy="2880320"/>
          </a:xfrm>
          <a:prstGeom prst="rect">
            <a:avLst/>
          </a:prstGeom>
          <a:noFill/>
        </p:spPr>
      </p:pic>
      <p:pic>
        <p:nvPicPr>
          <p:cNvPr id="8" name="Picture 2" descr="H:\clients\2012\IPEK KAGIT\Projeler\IPE055 - İçerik Revizesi 2012\2-3 sinif ve 4-5. sinif içerik çalışması\selpak karakter cizimleri\05.09.2012\kiz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1008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693</Words>
  <Application>Microsoft Office PowerPoint</Application>
  <PresentationFormat>Geniş ekran</PresentationFormat>
  <Paragraphs>143</Paragraphs>
  <Slides>30</Slides>
  <Notes>29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Comic Sans MS</vt:lpstr>
      <vt:lpstr>Monotype Corsiva</vt:lpstr>
      <vt:lpstr>Omnes</vt:lpstr>
      <vt:lpstr>Tahoma</vt:lpstr>
      <vt:lpstr>Ofis Teması</vt:lpstr>
      <vt:lpstr>PowerPoint Sunusu</vt:lpstr>
      <vt:lpstr>AMACIMIZ</vt:lpstr>
      <vt:lpstr>MİKROPLAR</vt:lpstr>
      <vt:lpstr>MİKROPLARI NEYLE GÖRÜRÜZ?</vt:lpstr>
      <vt:lpstr>MİKROPLAR VÜCUDUMUZA HANGİ YOLLARLA BULAŞIR?</vt:lpstr>
      <vt:lpstr>MİKROPLAR VÜCUDUMUZA NASIL BULAŞIR?</vt:lpstr>
      <vt:lpstr>MİKROPLAR VÜCUDUMUZA NASIL BULAŞIR?</vt:lpstr>
      <vt:lpstr>TUVALETLER</vt:lpstr>
      <vt:lpstr>TUVALETTE TEMİZLİK</vt:lpstr>
      <vt:lpstr>MİKROPLAR HASTA EDEBİLİR</vt:lpstr>
      <vt:lpstr>TUVALETTE TEMİZLİK</vt:lpstr>
      <vt:lpstr>TUVALET KAĞIDINI NASIL KULLANMALIYIZ?</vt:lpstr>
      <vt:lpstr>PowerPoint Sunusu</vt:lpstr>
      <vt:lpstr>ELLERİMİZİ YIKAMALIYIZ</vt:lpstr>
      <vt:lpstr>ELLERİMİZİ NASIL YIKAMALIYIZ?</vt:lpstr>
      <vt:lpstr>Ellerimizi yıkadıktan sonra temiz bir havlu veya kağıt havlu ile kurularız.</vt:lpstr>
      <vt:lpstr>Ellerimizin temizliğini korumak için başka neler yapabiliriz?</vt:lpstr>
      <vt:lpstr>PowerPoint Sunusu</vt:lpstr>
      <vt:lpstr>TUVALETİ NASIL KULLANMALIYIZ?</vt:lpstr>
      <vt:lpstr>TUVALETİ NASIL KULLANMALIYIZ?</vt:lpstr>
      <vt:lpstr>TUVALETİ NASIL KULLANMALIYIZ?</vt:lpstr>
      <vt:lpstr>GENEL VÜCUT TEMİZLİĞİ</vt:lpstr>
      <vt:lpstr>ÇEVRE TEMİZLİĞİ</vt:lpstr>
      <vt:lpstr>SU KAYNAKLARINI NASIL KORUMALIYIZ?</vt:lpstr>
      <vt:lpstr>TEMİZ BİR ÇEVRE İÇİN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ozkank</dc:creator>
  <cp:lastModifiedBy>büşra</cp:lastModifiedBy>
  <cp:revision>61</cp:revision>
  <dcterms:created xsi:type="dcterms:W3CDTF">2012-07-10T11:52:09Z</dcterms:created>
  <dcterms:modified xsi:type="dcterms:W3CDTF">2016-10-26T19:35:53Z</dcterms:modified>
</cp:coreProperties>
</file>